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42"/>
  </p:notesMasterIdLst>
  <p:sldIdLst>
    <p:sldId id="256" r:id="rId2"/>
    <p:sldId id="258" r:id="rId3"/>
    <p:sldId id="259" r:id="rId4"/>
    <p:sldId id="291" r:id="rId5"/>
    <p:sldId id="293" r:id="rId6"/>
    <p:sldId id="292" r:id="rId7"/>
    <p:sldId id="294" r:id="rId8"/>
    <p:sldId id="295" r:id="rId9"/>
    <p:sldId id="296" r:id="rId10"/>
    <p:sldId id="298" r:id="rId11"/>
    <p:sldId id="299" r:id="rId12"/>
    <p:sldId id="300" r:id="rId13"/>
    <p:sldId id="301" r:id="rId14"/>
    <p:sldId id="304" r:id="rId15"/>
    <p:sldId id="309" r:id="rId16"/>
    <p:sldId id="310" r:id="rId17"/>
    <p:sldId id="312" r:id="rId18"/>
    <p:sldId id="313" r:id="rId19"/>
    <p:sldId id="316" r:id="rId20"/>
    <p:sldId id="314" r:id="rId21"/>
    <p:sldId id="315" r:id="rId22"/>
    <p:sldId id="317" r:id="rId23"/>
    <p:sldId id="319" r:id="rId24"/>
    <p:sldId id="320" r:id="rId25"/>
    <p:sldId id="321" r:id="rId26"/>
    <p:sldId id="323" r:id="rId27"/>
    <p:sldId id="325" r:id="rId28"/>
    <p:sldId id="324" r:id="rId29"/>
    <p:sldId id="326" r:id="rId30"/>
    <p:sldId id="327" r:id="rId31"/>
    <p:sldId id="328" r:id="rId32"/>
    <p:sldId id="329" r:id="rId33"/>
    <p:sldId id="330" r:id="rId34"/>
    <p:sldId id="332" r:id="rId35"/>
    <p:sldId id="335" r:id="rId36"/>
    <p:sldId id="336" r:id="rId37"/>
    <p:sldId id="337" r:id="rId38"/>
    <p:sldId id="338" r:id="rId39"/>
    <p:sldId id="339" r:id="rId40"/>
    <p:sldId id="308" r:id="rId41"/>
  </p:sldIdLst>
  <p:sldSz cx="9144000" cy="5143500" type="screen16x9"/>
  <p:notesSz cx="6858000" cy="9144000"/>
  <p:embeddedFontLst>
    <p:embeddedFont>
      <p:font typeface="Bebas Neue" panose="020B0606020202050201" pitchFamily="34" charset="0"/>
      <p:regular r:id="rId43"/>
    </p:embeddedFont>
    <p:embeddedFont>
      <p:font typeface="Epilogue" panose="020B0604020202020204" charset="0"/>
      <p:regular r:id="rId44"/>
      <p:bold r:id="rId45"/>
      <p:italic r:id="rId46"/>
      <p:boldItalic r:id="rId47"/>
    </p:embeddedFont>
    <p:embeddedFont>
      <p:font typeface="Inter" panose="020B0604020202020204"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4343"/>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9500D83-7A3D-4F50-BF04-1EAA4865C101}">
  <a:tblStyle styleId="{09500D83-7A3D-4F50-BF04-1EAA4865C10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CEF2379-7A15-4AB0-9778-92BBBE50B3C2}"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76" autoAdjust="0"/>
    <p:restoredTop sz="94061" autoAdjust="0"/>
  </p:normalViewPr>
  <p:slideViewPr>
    <p:cSldViewPr snapToGrid="0">
      <p:cViewPr varScale="1">
        <p:scale>
          <a:sx n="87" d="100"/>
          <a:sy n="87" d="100"/>
        </p:scale>
        <p:origin x="108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entex.grand-challenge.org/"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arxiv.org/abs/2305.19112"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e403d87093_0_9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e403d87093_0_9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78C920DD-80B1-9FC8-B77F-4353B966812B}"/>
            </a:ext>
          </a:extLst>
        </p:cNvPr>
        <p:cNvGrpSpPr/>
        <p:nvPr/>
      </p:nvGrpSpPr>
      <p:grpSpPr>
        <a:xfrm>
          <a:off x="0" y="0"/>
          <a:ext cx="0" cy="0"/>
          <a:chOff x="0" y="0"/>
          <a:chExt cx="0" cy="0"/>
        </a:xfrm>
      </p:grpSpPr>
      <p:sp>
        <p:nvSpPr>
          <p:cNvPr id="321" name="Google Shape;321;g10f9e629ec3_0_6:notes">
            <a:extLst>
              <a:ext uri="{FF2B5EF4-FFF2-40B4-BE49-F238E27FC236}">
                <a16:creationId xmlns:a16="http://schemas.microsoft.com/office/drawing/2014/main" id="{EDD39425-1B8C-2AEA-A4E3-036CDC9BF7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f9e629ec3_0_6:notes">
            <a:extLst>
              <a:ext uri="{FF2B5EF4-FFF2-40B4-BE49-F238E27FC236}">
                <a16:creationId xmlns:a16="http://schemas.microsoft.com/office/drawing/2014/main" id="{DD4D7356-2DE5-3DA5-6F84-645DFB69CC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 </a:t>
            </a:r>
            <a:r>
              <a:rPr lang="en-US" dirty="0" err="1"/>
              <a:t>Tuzoff</a:t>
            </a:r>
            <a:r>
              <a:rPr lang="en-US" dirty="0"/>
              <a:t> et al. (2019), [10] </a:t>
            </a:r>
            <a:r>
              <a:rPr lang="en-US" dirty="0" err="1"/>
              <a:t>Ronneberger</a:t>
            </a:r>
            <a:r>
              <a:rPr lang="en-US" dirty="0"/>
              <a:t> et al. (2015), [13] Helli &amp; </a:t>
            </a:r>
            <a:r>
              <a:rPr lang="en-US" dirty="0" err="1"/>
              <a:t>Hamamci</a:t>
            </a:r>
            <a:r>
              <a:rPr lang="en-US" dirty="0"/>
              <a:t> (2022), [4] </a:t>
            </a:r>
            <a:r>
              <a:rPr lang="en-US" dirty="0" err="1"/>
              <a:t>Hamamci</a:t>
            </a:r>
            <a:r>
              <a:rPr lang="en-US" dirty="0"/>
              <a:t> et al. (2023), [6] Wang et al. (2025)</a:t>
            </a:r>
          </a:p>
        </p:txBody>
      </p:sp>
    </p:spTree>
    <p:extLst>
      <p:ext uri="{BB962C8B-B14F-4D97-AF65-F5344CB8AC3E}">
        <p14:creationId xmlns:p14="http://schemas.microsoft.com/office/powerpoint/2010/main" val="30131352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a:extLst>
            <a:ext uri="{FF2B5EF4-FFF2-40B4-BE49-F238E27FC236}">
              <a16:creationId xmlns:a16="http://schemas.microsoft.com/office/drawing/2014/main" id="{0C09A981-A36F-460D-1D31-4A5D9F81341C}"/>
            </a:ext>
          </a:extLst>
        </p:cNvPr>
        <p:cNvGrpSpPr/>
        <p:nvPr/>
      </p:nvGrpSpPr>
      <p:grpSpPr>
        <a:xfrm>
          <a:off x="0" y="0"/>
          <a:ext cx="0" cy="0"/>
          <a:chOff x="0" y="0"/>
          <a:chExt cx="0" cy="0"/>
        </a:xfrm>
      </p:grpSpPr>
      <p:sp>
        <p:nvSpPr>
          <p:cNvPr id="338" name="Google Shape;338;g20a3ae21fea_0_4:notes">
            <a:extLst>
              <a:ext uri="{FF2B5EF4-FFF2-40B4-BE49-F238E27FC236}">
                <a16:creationId xmlns:a16="http://schemas.microsoft.com/office/drawing/2014/main" id="{1A983D12-CBB0-5688-E609-9537BD3E00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0a3ae21fea_0_4:notes">
            <a:extLst>
              <a:ext uri="{FF2B5EF4-FFF2-40B4-BE49-F238E27FC236}">
                <a16:creationId xmlns:a16="http://schemas.microsoft.com/office/drawing/2014/main" id="{4CBB70B9-3F15-0ADD-7E6D-68B339D01D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408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DF0EA5D3-2898-2F78-9F0B-6D9765C12F79}"/>
            </a:ext>
          </a:extLst>
        </p:cNvPr>
        <p:cNvGrpSpPr/>
        <p:nvPr/>
      </p:nvGrpSpPr>
      <p:grpSpPr>
        <a:xfrm>
          <a:off x="0" y="0"/>
          <a:ext cx="0" cy="0"/>
          <a:chOff x="0" y="0"/>
          <a:chExt cx="0" cy="0"/>
        </a:xfrm>
      </p:grpSpPr>
      <p:sp>
        <p:nvSpPr>
          <p:cNvPr id="321" name="Google Shape;321;g10f9e629ec3_0_6:notes">
            <a:extLst>
              <a:ext uri="{FF2B5EF4-FFF2-40B4-BE49-F238E27FC236}">
                <a16:creationId xmlns:a16="http://schemas.microsoft.com/office/drawing/2014/main" id="{90918AAB-025C-DAFA-C80C-D87E56A9C1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f9e629ec3_0_6:notes">
            <a:extLst>
              <a:ext uri="{FF2B5EF4-FFF2-40B4-BE49-F238E27FC236}">
                <a16:creationId xmlns:a16="http://schemas.microsoft.com/office/drawing/2014/main" id="{DBB1E774-787F-68D8-D56C-6488F2B0AC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endParaRPr lang="en-US" dirty="0"/>
          </a:p>
          <a:p>
            <a:pPr>
              <a:buNone/>
            </a:pPr>
            <a:r>
              <a:rPr lang="en-US" dirty="0"/>
              <a:t>2,332 image: </a:t>
            </a:r>
          </a:p>
          <a:p>
            <a:pPr>
              <a:buNone/>
            </a:pPr>
            <a:endParaRPr lang="en-US" dirty="0"/>
          </a:p>
          <a:p>
            <a:pPr>
              <a:buNone/>
            </a:pPr>
            <a:r>
              <a:rPr lang="en-US" dirty="0"/>
              <a:t>[7] </a:t>
            </a:r>
            <a:r>
              <a:rPr lang="en-US" dirty="0" err="1"/>
              <a:t>Hamamci</a:t>
            </a:r>
            <a:r>
              <a:rPr lang="en-US" dirty="0"/>
              <a:t>, I. E., Er, S., </a:t>
            </a:r>
            <a:r>
              <a:rPr lang="en-US" dirty="0" err="1"/>
              <a:t>Simsar</a:t>
            </a:r>
            <a:r>
              <a:rPr lang="en-US" dirty="0"/>
              <a:t>, E., Yuksel, A. E., Gultekin, S., Ozdemir, S. D., Yang, K., Li, H. B., Pati, S., </a:t>
            </a:r>
            <a:r>
              <a:rPr lang="en-US" dirty="0" err="1"/>
              <a:t>Stadlinger</a:t>
            </a:r>
            <a:r>
              <a:rPr lang="en-US" dirty="0"/>
              <a:t>, B., Mehl, A., </a:t>
            </a:r>
            <a:r>
              <a:rPr lang="en-US" dirty="0" err="1"/>
              <a:t>Gundogar</a:t>
            </a:r>
            <a:r>
              <a:rPr lang="en-US" dirty="0"/>
              <a:t>, M., &amp; Menze, B. (2023). </a:t>
            </a:r>
            <a:r>
              <a:rPr lang="en-US" b="1" dirty="0"/>
              <a:t>Dental Enumeration and Diagnosis on Panoramic X-rays Challenge (DENTEX)</a:t>
            </a:r>
            <a:r>
              <a:rPr lang="en-US" dirty="0"/>
              <a:t>. </a:t>
            </a:r>
            <a:r>
              <a:rPr lang="en-US" i="1" dirty="0"/>
              <a:t>MICCAI 2023 Grand Challenge</a:t>
            </a:r>
            <a:r>
              <a:rPr lang="en-US" dirty="0"/>
              <a:t>. Retrieved from </a:t>
            </a:r>
            <a:r>
              <a:rPr lang="en-US" dirty="0">
                <a:hlinkClick r:id="rId3"/>
              </a:rPr>
              <a:t>https://dentex.grand-challenge.org</a:t>
            </a:r>
            <a:endParaRPr lang="en-US" dirty="0"/>
          </a:p>
          <a:p>
            <a:r>
              <a:rPr lang="en-US" dirty="0" err="1"/>
              <a:t>Hamamci</a:t>
            </a:r>
            <a:r>
              <a:rPr lang="en-US" dirty="0"/>
              <a:t>, I. E., et al. (2023). </a:t>
            </a:r>
            <a:r>
              <a:rPr lang="en-US" b="1" dirty="0"/>
              <a:t>Diffusion-Based Hierarchical Multi-Label Object Detection to Analyze Panoramic Dental X-rays</a:t>
            </a:r>
            <a:r>
              <a:rPr lang="en-US" dirty="0"/>
              <a:t>. </a:t>
            </a:r>
            <a:r>
              <a:rPr lang="en-US" i="1" dirty="0" err="1"/>
              <a:t>arXiv</a:t>
            </a:r>
            <a:r>
              <a:rPr lang="en-US" i="1" dirty="0"/>
              <a:t> preprint arXiv:2305.19112</a:t>
            </a:r>
            <a:r>
              <a:rPr lang="en-US" dirty="0"/>
              <a:t>. </a:t>
            </a:r>
            <a:r>
              <a:rPr lang="en-US" dirty="0">
                <a:hlinkClick r:id="rId4"/>
              </a:rPr>
              <a:t>https://arxiv.org/abs/2305.19112</a:t>
            </a:r>
            <a:endParaRPr lang="en-US" dirty="0"/>
          </a:p>
        </p:txBody>
      </p:sp>
    </p:spTree>
    <p:extLst>
      <p:ext uri="{BB962C8B-B14F-4D97-AF65-F5344CB8AC3E}">
        <p14:creationId xmlns:p14="http://schemas.microsoft.com/office/powerpoint/2010/main" val="3269021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a:extLst>
            <a:ext uri="{FF2B5EF4-FFF2-40B4-BE49-F238E27FC236}">
              <a16:creationId xmlns:a16="http://schemas.microsoft.com/office/drawing/2014/main" id="{A48F0C03-8AC5-9773-E675-C8270BD967D3}"/>
            </a:ext>
          </a:extLst>
        </p:cNvPr>
        <p:cNvGrpSpPr/>
        <p:nvPr/>
      </p:nvGrpSpPr>
      <p:grpSpPr>
        <a:xfrm>
          <a:off x="0" y="0"/>
          <a:ext cx="0" cy="0"/>
          <a:chOff x="0" y="0"/>
          <a:chExt cx="0" cy="0"/>
        </a:xfrm>
      </p:grpSpPr>
      <p:sp>
        <p:nvSpPr>
          <p:cNvPr id="338" name="Google Shape;338;g20a3ae21fea_0_4:notes">
            <a:extLst>
              <a:ext uri="{FF2B5EF4-FFF2-40B4-BE49-F238E27FC236}">
                <a16:creationId xmlns:a16="http://schemas.microsoft.com/office/drawing/2014/main" id="{203782EF-1A8A-1649-2B3F-09F41DE2E3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0a3ae21fea_0_4:notes">
            <a:extLst>
              <a:ext uri="{FF2B5EF4-FFF2-40B4-BE49-F238E27FC236}">
                <a16:creationId xmlns:a16="http://schemas.microsoft.com/office/drawing/2014/main" id="{5D1FA402-5E87-62BC-35B0-7916C4B870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85108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506243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46AC07-CF9F-6C24-E229-43EDF7AFD2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9E1F44-2ACF-8E2A-9C80-11D43F6DF587}"/>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F881CE7-3EE0-A780-C9B8-7BA3F59A09D9}"/>
              </a:ext>
            </a:extLst>
          </p:cNvPr>
          <p:cNvSpPr>
            <a:spLocks noGrp="1"/>
          </p:cNvSpPr>
          <p:nvPr>
            <p:ph type="body" idx="1"/>
          </p:nvPr>
        </p:nvSpPr>
        <p:spPr/>
        <p:txBody>
          <a:bodyPr/>
          <a:lstStyle/>
          <a:p>
            <a:r>
              <a:rPr lang="en-US" dirty="0" err="1"/>
              <a:t>Jullnar</a:t>
            </a:r>
            <a:r>
              <a:rPr lang="en-US" dirty="0"/>
              <a:t> </a:t>
            </a:r>
            <a:r>
              <a:rPr lang="en-US" dirty="0" err="1"/>
              <a:t>radwan</a:t>
            </a:r>
            <a:endParaRPr lang="en-US" dirty="0"/>
          </a:p>
        </p:txBody>
      </p:sp>
    </p:spTree>
    <p:extLst>
      <p:ext uri="{BB962C8B-B14F-4D97-AF65-F5344CB8AC3E}">
        <p14:creationId xmlns:p14="http://schemas.microsoft.com/office/powerpoint/2010/main" val="26653714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28A2D2-D8B7-7FE7-1BE9-BFF9A1A124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23E5B0-86CB-564D-456F-4BFA2E6485DF}"/>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BE16174E-6768-337D-E91A-194F68A64F8E}"/>
              </a:ext>
            </a:extLst>
          </p:cNvPr>
          <p:cNvSpPr>
            <a:spLocks noGrp="1"/>
          </p:cNvSpPr>
          <p:nvPr>
            <p:ph type="body" idx="1"/>
          </p:nvPr>
        </p:nvSpPr>
        <p:spPr/>
        <p:txBody>
          <a:bodyPr/>
          <a:lstStyle/>
          <a:p>
            <a:r>
              <a:rPr lang="en-US" dirty="0"/>
              <a:t>Rama </a:t>
            </a:r>
          </a:p>
        </p:txBody>
      </p:sp>
    </p:spTree>
    <p:extLst>
      <p:ext uri="{BB962C8B-B14F-4D97-AF65-F5344CB8AC3E}">
        <p14:creationId xmlns:p14="http://schemas.microsoft.com/office/powerpoint/2010/main" val="9312841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EAA12B-E1FD-3EA0-D688-E09776F990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201794-111B-4CA9-7313-670E5DBAB158}"/>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FADCD09-F719-D2CF-0357-36306DCD117B}"/>
              </a:ext>
            </a:extLst>
          </p:cNvPr>
          <p:cNvSpPr>
            <a:spLocks noGrp="1"/>
          </p:cNvSpPr>
          <p:nvPr>
            <p:ph type="body" idx="1"/>
          </p:nvPr>
        </p:nvSpPr>
        <p:spPr/>
        <p:txBody>
          <a:bodyPr/>
          <a:lstStyle/>
          <a:p>
            <a:r>
              <a:rPr lang="en-US" dirty="0"/>
              <a:t>Mohammad </a:t>
            </a:r>
          </a:p>
        </p:txBody>
      </p:sp>
    </p:spTree>
    <p:extLst>
      <p:ext uri="{BB962C8B-B14F-4D97-AF65-F5344CB8AC3E}">
        <p14:creationId xmlns:p14="http://schemas.microsoft.com/office/powerpoint/2010/main" val="3559555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3CFD9D-09CC-5A79-3547-012E439938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357CC5-0777-6887-684D-575D16123000}"/>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11996104-5B82-1E7C-087B-A0484C0310CF}"/>
              </a:ext>
            </a:extLst>
          </p:cNvPr>
          <p:cNvSpPr>
            <a:spLocks noGrp="1"/>
          </p:cNvSpPr>
          <p:nvPr>
            <p:ph type="body" idx="1"/>
          </p:nvPr>
        </p:nvSpPr>
        <p:spPr/>
        <p:txBody>
          <a:bodyPr/>
          <a:lstStyle/>
          <a:p>
            <a:r>
              <a:rPr lang="en-US" dirty="0"/>
              <a:t>Rama</a:t>
            </a:r>
          </a:p>
        </p:txBody>
      </p:sp>
    </p:spTree>
    <p:extLst>
      <p:ext uri="{BB962C8B-B14F-4D97-AF65-F5344CB8AC3E}">
        <p14:creationId xmlns:p14="http://schemas.microsoft.com/office/powerpoint/2010/main" val="1221803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1298F1-AAA9-68A9-BE0B-50AE4B5F83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7FDC20-6B69-D613-5FDD-27550C9B830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066077F-0C26-99E9-2730-C99E087FB657}"/>
              </a:ext>
            </a:extLst>
          </p:cNvPr>
          <p:cNvSpPr>
            <a:spLocks noGrp="1"/>
          </p:cNvSpPr>
          <p:nvPr>
            <p:ph type="body" idx="1"/>
          </p:nvPr>
        </p:nvSpPr>
        <p:spPr/>
        <p:txBody>
          <a:bodyPr/>
          <a:lstStyle/>
          <a:p>
            <a:r>
              <a:rPr lang="en-US" dirty="0" err="1"/>
              <a:t>Jullnar</a:t>
            </a:r>
            <a:endParaRPr lang="en-US" dirty="0"/>
          </a:p>
        </p:txBody>
      </p:sp>
    </p:spTree>
    <p:extLst>
      <p:ext uri="{BB962C8B-B14F-4D97-AF65-F5344CB8AC3E}">
        <p14:creationId xmlns:p14="http://schemas.microsoft.com/office/powerpoint/2010/main" val="875751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A48F10-7B25-2324-57A0-9FDAB360DF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82881A-C5B9-30F5-D3E5-01DAF519271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B21CBB6C-91E9-CF17-6B26-C0B7A48B5122}"/>
              </a:ext>
            </a:extLst>
          </p:cNvPr>
          <p:cNvSpPr>
            <a:spLocks noGrp="1"/>
          </p:cNvSpPr>
          <p:nvPr>
            <p:ph type="body" idx="1"/>
          </p:nvPr>
        </p:nvSpPr>
        <p:spPr/>
        <p:txBody>
          <a:bodyPr/>
          <a:lstStyle/>
          <a:p>
            <a:r>
              <a:rPr lang="en-US" dirty="0" err="1"/>
              <a:t>jullnar</a:t>
            </a:r>
            <a:endParaRPr lang="en-US" dirty="0"/>
          </a:p>
        </p:txBody>
      </p:sp>
    </p:spTree>
    <p:extLst>
      <p:ext uri="{BB962C8B-B14F-4D97-AF65-F5344CB8AC3E}">
        <p14:creationId xmlns:p14="http://schemas.microsoft.com/office/powerpoint/2010/main" val="33800936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A200C-9768-B73D-1AE5-2C560BDA76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FEC77F-E6C8-F91C-12A5-194D12153A71}"/>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EFCF030-7AB5-CE51-3659-D0FE6E3F88B9}"/>
              </a:ext>
            </a:extLst>
          </p:cNvPr>
          <p:cNvSpPr>
            <a:spLocks noGrp="1"/>
          </p:cNvSpPr>
          <p:nvPr>
            <p:ph type="body" idx="1"/>
          </p:nvPr>
        </p:nvSpPr>
        <p:spPr/>
        <p:txBody>
          <a:bodyPr/>
          <a:lstStyle/>
          <a:p>
            <a:r>
              <a:rPr lang="en-US" dirty="0" err="1"/>
              <a:t>Jullnar</a:t>
            </a:r>
            <a:r>
              <a:rPr lang="en-US" dirty="0"/>
              <a:t> + Rama </a:t>
            </a:r>
          </a:p>
        </p:txBody>
      </p:sp>
    </p:spTree>
    <p:extLst>
      <p:ext uri="{BB962C8B-B14F-4D97-AF65-F5344CB8AC3E}">
        <p14:creationId xmlns:p14="http://schemas.microsoft.com/office/powerpoint/2010/main" val="12138727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5BB076-15DB-E5AE-B52A-B85FDCBA0B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970D3E-25E3-8170-56CD-360639C75787}"/>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5FBA2AE-E7DE-CAF5-88C2-BE686C3DCAE6}"/>
              </a:ext>
            </a:extLst>
          </p:cNvPr>
          <p:cNvSpPr>
            <a:spLocks noGrp="1"/>
          </p:cNvSpPr>
          <p:nvPr>
            <p:ph type="body" idx="1"/>
          </p:nvPr>
        </p:nvSpPr>
        <p:spPr/>
        <p:txBody>
          <a:bodyPr/>
          <a:lstStyle/>
          <a:p>
            <a:r>
              <a:rPr lang="en-US" dirty="0"/>
              <a:t>Mohammad</a:t>
            </a:r>
          </a:p>
        </p:txBody>
      </p:sp>
    </p:spTree>
    <p:extLst>
      <p:ext uri="{BB962C8B-B14F-4D97-AF65-F5344CB8AC3E}">
        <p14:creationId xmlns:p14="http://schemas.microsoft.com/office/powerpoint/2010/main" val="20756726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E434FE-C2E4-368B-B6C2-09714614BB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1ACB19-2AFB-D8BD-AC06-0954A927BB9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BF5230D-9D80-631D-959F-A99D46BFFE9E}"/>
              </a:ext>
            </a:extLst>
          </p:cNvPr>
          <p:cNvSpPr>
            <a:spLocks noGrp="1"/>
          </p:cNvSpPr>
          <p:nvPr>
            <p:ph type="body" idx="1"/>
          </p:nvPr>
        </p:nvSpPr>
        <p:spPr/>
        <p:txBody>
          <a:bodyPr/>
          <a:lstStyle/>
          <a:p>
            <a:r>
              <a:rPr lang="en-US" dirty="0"/>
              <a:t>Mohammad</a:t>
            </a:r>
          </a:p>
        </p:txBody>
      </p:sp>
    </p:spTree>
    <p:extLst>
      <p:ext uri="{BB962C8B-B14F-4D97-AF65-F5344CB8AC3E}">
        <p14:creationId xmlns:p14="http://schemas.microsoft.com/office/powerpoint/2010/main" val="2436130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CFE1D-AF3F-E5B7-A498-51B77CB8B3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3E2FDD-720A-B1A5-3B27-FAC43135F4EF}"/>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7F66073C-D333-E8DC-0EB6-483A715D43FF}"/>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900988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a:extLst>
            <a:ext uri="{FF2B5EF4-FFF2-40B4-BE49-F238E27FC236}">
              <a16:creationId xmlns:a16="http://schemas.microsoft.com/office/drawing/2014/main" id="{74963501-88BC-2672-C794-6385B8E4867D}"/>
            </a:ext>
          </a:extLst>
        </p:cNvPr>
        <p:cNvGrpSpPr/>
        <p:nvPr/>
      </p:nvGrpSpPr>
      <p:grpSpPr>
        <a:xfrm>
          <a:off x="0" y="0"/>
          <a:ext cx="0" cy="0"/>
          <a:chOff x="0" y="0"/>
          <a:chExt cx="0" cy="0"/>
        </a:xfrm>
      </p:grpSpPr>
      <p:sp>
        <p:nvSpPr>
          <p:cNvPr id="338" name="Google Shape;338;g20a3ae21fea_0_4:notes">
            <a:extLst>
              <a:ext uri="{FF2B5EF4-FFF2-40B4-BE49-F238E27FC236}">
                <a16:creationId xmlns:a16="http://schemas.microsoft.com/office/drawing/2014/main" id="{45747DDF-F180-D510-5E2B-8BCD7A945C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0a3ae21fea_0_4:notes">
            <a:extLst>
              <a:ext uri="{FF2B5EF4-FFF2-40B4-BE49-F238E27FC236}">
                <a16:creationId xmlns:a16="http://schemas.microsoft.com/office/drawing/2014/main" id="{774746DB-A0C8-0338-AC90-A84F5CBE38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endParaRPr dirty="0"/>
          </a:p>
        </p:txBody>
      </p:sp>
    </p:spTree>
    <p:extLst>
      <p:ext uri="{BB962C8B-B14F-4D97-AF65-F5344CB8AC3E}">
        <p14:creationId xmlns:p14="http://schemas.microsoft.com/office/powerpoint/2010/main" val="22193589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D8C46B-6317-6952-FE5C-C328EE34FE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335B75-6AC1-0B03-8B9D-937B2C0525D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3305742-DC82-8EB0-E896-F54C085DDBBB}"/>
              </a:ext>
            </a:extLst>
          </p:cNvPr>
          <p:cNvSpPr>
            <a:spLocks noGrp="1"/>
          </p:cNvSpPr>
          <p:nvPr>
            <p:ph type="body" idx="1"/>
          </p:nvPr>
        </p:nvSpPr>
        <p:spPr/>
        <p:txBody>
          <a:bodyPr/>
          <a:lstStyle/>
          <a:p>
            <a:r>
              <a:rPr lang="en-US" dirty="0"/>
              <a:t>Mohammad </a:t>
            </a:r>
          </a:p>
        </p:txBody>
      </p:sp>
    </p:spTree>
    <p:extLst>
      <p:ext uri="{BB962C8B-B14F-4D97-AF65-F5344CB8AC3E}">
        <p14:creationId xmlns:p14="http://schemas.microsoft.com/office/powerpoint/2010/main" val="19220579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3DA9D2-62CB-1330-4744-57B6A2209E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E97617-B1F8-A8A8-1645-CB2E9301C4A0}"/>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5EDBB83-6F10-7022-6461-F38F96BB0999}"/>
              </a:ext>
            </a:extLst>
          </p:cNvPr>
          <p:cNvSpPr>
            <a:spLocks noGrp="1"/>
          </p:cNvSpPr>
          <p:nvPr>
            <p:ph type="body" idx="1"/>
          </p:nvPr>
        </p:nvSpPr>
        <p:spPr/>
        <p:txBody>
          <a:bodyPr/>
          <a:lstStyle/>
          <a:p>
            <a:r>
              <a:rPr lang="en-US" dirty="0"/>
              <a:t>Mohammad</a:t>
            </a:r>
          </a:p>
        </p:txBody>
      </p:sp>
    </p:spTree>
    <p:extLst>
      <p:ext uri="{BB962C8B-B14F-4D97-AF65-F5344CB8AC3E}">
        <p14:creationId xmlns:p14="http://schemas.microsoft.com/office/powerpoint/2010/main" val="8725294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58107E-2A30-D275-ACFF-07F0C3558D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6182A-E7B8-0E86-27A8-9F8DBE4740C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50A3286-E546-6C8C-B1D5-E06C986826A7}"/>
              </a:ext>
            </a:extLst>
          </p:cNvPr>
          <p:cNvSpPr>
            <a:spLocks noGrp="1"/>
          </p:cNvSpPr>
          <p:nvPr>
            <p:ph type="body" idx="1"/>
          </p:nvPr>
        </p:nvSpPr>
        <p:spPr/>
        <p:txBody>
          <a:bodyPr/>
          <a:lstStyle/>
          <a:p>
            <a:r>
              <a:rPr lang="en-US" dirty="0"/>
              <a:t>Mohammad </a:t>
            </a:r>
          </a:p>
        </p:txBody>
      </p:sp>
    </p:spTree>
    <p:extLst>
      <p:ext uri="{BB962C8B-B14F-4D97-AF65-F5344CB8AC3E}">
        <p14:creationId xmlns:p14="http://schemas.microsoft.com/office/powerpoint/2010/main" val="3191272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CDD0FB-BA56-F238-A93F-1930924D6A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8607B7-45F4-81F5-78AC-767C3F87624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C989D96-A70C-0610-4DC9-69CA2788B6A0}"/>
              </a:ext>
            </a:extLst>
          </p:cNvPr>
          <p:cNvSpPr>
            <a:spLocks noGrp="1"/>
          </p:cNvSpPr>
          <p:nvPr>
            <p:ph type="body" idx="1"/>
          </p:nvPr>
        </p:nvSpPr>
        <p:spPr/>
        <p:txBody>
          <a:bodyPr/>
          <a:lstStyle/>
          <a:p>
            <a:r>
              <a:rPr lang="en-US" dirty="0"/>
              <a:t>[10] </a:t>
            </a:r>
            <a:r>
              <a:rPr lang="en-US" dirty="0" err="1"/>
              <a:t>Ronneberger</a:t>
            </a:r>
            <a:r>
              <a:rPr lang="en-US" dirty="0"/>
              <a:t> et al. (2015), [13] Helli &amp; </a:t>
            </a:r>
            <a:r>
              <a:rPr lang="en-US" dirty="0" err="1"/>
              <a:t>Hamamci</a:t>
            </a:r>
            <a:r>
              <a:rPr lang="en-US" dirty="0"/>
              <a:t> (2022), [30] YOLOv8 documentation, [34] YOLOv8 architecture figure, [36] Faster R-CNN, [4] </a:t>
            </a:r>
            <a:r>
              <a:rPr lang="en-US" dirty="0" err="1"/>
              <a:t>Hamamci</a:t>
            </a:r>
            <a:r>
              <a:rPr lang="en-US" dirty="0"/>
              <a:t> et al. (2023)</a:t>
            </a:r>
          </a:p>
        </p:txBody>
      </p:sp>
    </p:spTree>
    <p:extLst>
      <p:ext uri="{BB962C8B-B14F-4D97-AF65-F5344CB8AC3E}">
        <p14:creationId xmlns:p14="http://schemas.microsoft.com/office/powerpoint/2010/main" val="16935344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0a3ae21fea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0a3ae21fe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F6CE69-062D-E4E4-F6D6-DC4F691BB7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92CD30-F60C-7685-0C89-02A971B44E3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3C69C15-1E4D-331F-D11E-517E8655B346}"/>
              </a:ext>
            </a:extLst>
          </p:cNvPr>
          <p:cNvSpPr>
            <a:spLocks noGrp="1"/>
          </p:cNvSpPr>
          <p:nvPr>
            <p:ph type="body" idx="1"/>
          </p:nvPr>
        </p:nvSpPr>
        <p:spPr/>
        <p:txBody>
          <a:bodyPr/>
          <a:lstStyle/>
          <a:p>
            <a:r>
              <a:rPr lang="en-US" dirty="0"/>
              <a:t>Rama</a:t>
            </a:r>
          </a:p>
        </p:txBody>
      </p:sp>
    </p:spTree>
    <p:extLst>
      <p:ext uri="{BB962C8B-B14F-4D97-AF65-F5344CB8AC3E}">
        <p14:creationId xmlns:p14="http://schemas.microsoft.com/office/powerpoint/2010/main" val="23671182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02462B-8AA3-AE88-22B2-88571D9B1F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FBFB8A-4D5E-2283-7614-ACF15328B06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BA73C3A7-31FB-7BBC-CD3E-6AA906C096F3}"/>
              </a:ext>
            </a:extLst>
          </p:cNvPr>
          <p:cNvSpPr>
            <a:spLocks noGrp="1"/>
          </p:cNvSpPr>
          <p:nvPr>
            <p:ph type="body" idx="1"/>
          </p:nvPr>
        </p:nvSpPr>
        <p:spPr/>
        <p:txBody>
          <a:bodyPr/>
          <a:lstStyle/>
          <a:p>
            <a:r>
              <a:rPr lang="en-US" dirty="0"/>
              <a:t>Rama</a:t>
            </a:r>
          </a:p>
        </p:txBody>
      </p:sp>
    </p:spTree>
    <p:extLst>
      <p:ext uri="{BB962C8B-B14F-4D97-AF65-F5344CB8AC3E}">
        <p14:creationId xmlns:p14="http://schemas.microsoft.com/office/powerpoint/2010/main" val="25548323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11ABA4-205F-1AE4-6FC6-40D8CC24C2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16A331-DEA7-0436-7CC0-252E00B90D8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9E548A5-B6CF-AF05-CA85-720887D479CE}"/>
              </a:ext>
            </a:extLst>
          </p:cNvPr>
          <p:cNvSpPr>
            <a:spLocks noGrp="1"/>
          </p:cNvSpPr>
          <p:nvPr>
            <p:ph type="body" idx="1"/>
          </p:nvPr>
        </p:nvSpPr>
        <p:spPr/>
        <p:txBody>
          <a:bodyPr/>
          <a:lstStyle/>
          <a:p>
            <a:r>
              <a:rPr lang="en-US" dirty="0"/>
              <a:t>Rama </a:t>
            </a:r>
          </a:p>
        </p:txBody>
      </p:sp>
    </p:spTree>
    <p:extLst>
      <p:ext uri="{BB962C8B-B14F-4D97-AF65-F5344CB8AC3E}">
        <p14:creationId xmlns:p14="http://schemas.microsoft.com/office/powerpoint/2010/main" val="41862226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575CD-1970-D5D6-4054-8CC4801FE2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827C02-7648-D8C8-D4E7-B1C1A50E598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B609D23-D8CE-9753-ADF7-DAE4CDA0F9C3}"/>
              </a:ext>
            </a:extLst>
          </p:cNvPr>
          <p:cNvSpPr>
            <a:spLocks noGrp="1"/>
          </p:cNvSpPr>
          <p:nvPr>
            <p:ph type="body" idx="1"/>
          </p:nvPr>
        </p:nvSpPr>
        <p:spPr/>
        <p:txBody>
          <a:bodyPr/>
          <a:lstStyle/>
          <a:p>
            <a:r>
              <a:rPr lang="en-US" dirty="0"/>
              <a:t>Rama</a:t>
            </a:r>
          </a:p>
        </p:txBody>
      </p:sp>
    </p:spTree>
    <p:extLst>
      <p:ext uri="{BB962C8B-B14F-4D97-AF65-F5344CB8AC3E}">
        <p14:creationId xmlns:p14="http://schemas.microsoft.com/office/powerpoint/2010/main" val="27633446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DB2245-6349-7AAB-6B5D-C805E6DD20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8A2704-5D86-59F6-5F66-BD2A8FACF9C8}"/>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4E9E697F-C7D4-4434-FDE3-DE567403730E}"/>
              </a:ext>
            </a:extLst>
          </p:cNvPr>
          <p:cNvSpPr>
            <a:spLocks noGrp="1"/>
          </p:cNvSpPr>
          <p:nvPr>
            <p:ph type="body" idx="1"/>
          </p:nvPr>
        </p:nvSpPr>
        <p:spPr/>
        <p:txBody>
          <a:bodyPr/>
          <a:lstStyle/>
          <a:p>
            <a:r>
              <a:rPr lang="en-US" dirty="0" err="1"/>
              <a:t>Jullanr</a:t>
            </a:r>
            <a:endParaRPr lang="en-US" dirty="0"/>
          </a:p>
        </p:txBody>
      </p:sp>
    </p:spTree>
    <p:extLst>
      <p:ext uri="{BB962C8B-B14F-4D97-AF65-F5344CB8AC3E}">
        <p14:creationId xmlns:p14="http://schemas.microsoft.com/office/powerpoint/2010/main" val="14144537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A9F117-BB56-CCF9-9EE2-FF9642C9C7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4A1F8B-3CE6-0322-4F49-2FC4D6F81257}"/>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F4864348-7819-67D6-4B79-E44F91398B40}"/>
              </a:ext>
            </a:extLst>
          </p:cNvPr>
          <p:cNvSpPr>
            <a:spLocks noGrp="1"/>
          </p:cNvSpPr>
          <p:nvPr>
            <p:ph type="body" idx="1"/>
          </p:nvPr>
        </p:nvSpPr>
        <p:spPr/>
        <p:txBody>
          <a:bodyPr/>
          <a:lstStyle/>
          <a:p>
            <a:r>
              <a:rPr lang="en-US" dirty="0" err="1"/>
              <a:t>Jullanr</a:t>
            </a:r>
            <a:endParaRPr lang="en-US" dirty="0"/>
          </a:p>
        </p:txBody>
      </p:sp>
    </p:spTree>
    <p:extLst>
      <p:ext uri="{BB962C8B-B14F-4D97-AF65-F5344CB8AC3E}">
        <p14:creationId xmlns:p14="http://schemas.microsoft.com/office/powerpoint/2010/main" val="215866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834A0F-5E99-D802-1840-317DDAEAB2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4D44CE-7B7F-79DE-494F-B51338EAD3D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5CBFCFD-81B8-68A6-8292-20C95362F350}"/>
              </a:ext>
            </a:extLst>
          </p:cNvPr>
          <p:cNvSpPr>
            <a:spLocks noGrp="1"/>
          </p:cNvSpPr>
          <p:nvPr>
            <p:ph type="body" idx="1"/>
          </p:nvPr>
        </p:nvSpPr>
        <p:spPr/>
        <p:txBody>
          <a:bodyPr/>
          <a:lstStyle/>
          <a:p>
            <a:pPr marL="457200" indent="-298450"/>
            <a:r>
              <a:rPr lang="en-US" dirty="0" err="1"/>
              <a:t>Jullnar</a:t>
            </a:r>
            <a:endParaRPr lang="en-US" dirty="0"/>
          </a:p>
        </p:txBody>
      </p:sp>
    </p:spTree>
    <p:extLst>
      <p:ext uri="{BB962C8B-B14F-4D97-AF65-F5344CB8AC3E}">
        <p14:creationId xmlns:p14="http://schemas.microsoft.com/office/powerpoint/2010/main" val="28983617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6E04AE-7B8B-55D8-0E2B-5518D61148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A47783-B77F-AB45-BE0A-CBC0F51119F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583F744-6197-BDD1-0B6E-9A5928A671DF}"/>
              </a:ext>
            </a:extLst>
          </p:cNvPr>
          <p:cNvSpPr>
            <a:spLocks noGrp="1"/>
          </p:cNvSpPr>
          <p:nvPr>
            <p:ph type="body" idx="1"/>
          </p:nvPr>
        </p:nvSpPr>
        <p:spPr/>
        <p:txBody>
          <a:bodyPr/>
          <a:lstStyle/>
          <a:p>
            <a:r>
              <a:rPr lang="en-US" dirty="0"/>
              <a:t>Rama</a:t>
            </a:r>
          </a:p>
        </p:txBody>
      </p:sp>
    </p:spTree>
    <p:extLst>
      <p:ext uri="{BB962C8B-B14F-4D97-AF65-F5344CB8AC3E}">
        <p14:creationId xmlns:p14="http://schemas.microsoft.com/office/powerpoint/2010/main" val="186365067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a:extLst>
            <a:ext uri="{FF2B5EF4-FFF2-40B4-BE49-F238E27FC236}">
              <a16:creationId xmlns:a16="http://schemas.microsoft.com/office/drawing/2014/main" id="{DBBA3D73-D933-9507-BD5A-6DC8556BAF4A}"/>
            </a:ext>
          </a:extLst>
        </p:cNvPr>
        <p:cNvGrpSpPr/>
        <p:nvPr/>
      </p:nvGrpSpPr>
      <p:grpSpPr>
        <a:xfrm>
          <a:off x="0" y="0"/>
          <a:ext cx="0" cy="0"/>
          <a:chOff x="0" y="0"/>
          <a:chExt cx="0" cy="0"/>
        </a:xfrm>
      </p:grpSpPr>
      <p:sp>
        <p:nvSpPr>
          <p:cNvPr id="338" name="Google Shape;338;g20a3ae21fea_0_4:notes">
            <a:extLst>
              <a:ext uri="{FF2B5EF4-FFF2-40B4-BE49-F238E27FC236}">
                <a16:creationId xmlns:a16="http://schemas.microsoft.com/office/drawing/2014/main" id="{FA51D6BA-9F66-A35C-1176-635BB8BE2D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0a3ae21fea_0_4:notes">
            <a:extLst>
              <a:ext uri="{FF2B5EF4-FFF2-40B4-BE49-F238E27FC236}">
                <a16:creationId xmlns:a16="http://schemas.microsoft.com/office/drawing/2014/main" id="{19CF39D6-CB11-8288-C1A1-975DFECDD4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611514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83132F-00F4-4117-D435-460394C3B7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FDBBAE-92BC-E734-98FB-83902B788681}"/>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B7BC088A-0CF5-5F2B-A7F2-4119547307C3}"/>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8661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a:extLst>
            <a:ext uri="{FF2B5EF4-FFF2-40B4-BE49-F238E27FC236}">
              <a16:creationId xmlns:a16="http://schemas.microsoft.com/office/drawing/2014/main" id="{2CFD3E70-A420-4857-6307-182CB215D4CA}"/>
            </a:ext>
          </a:extLst>
        </p:cNvPr>
        <p:cNvGrpSpPr/>
        <p:nvPr/>
      </p:nvGrpSpPr>
      <p:grpSpPr>
        <a:xfrm>
          <a:off x="0" y="0"/>
          <a:ext cx="0" cy="0"/>
          <a:chOff x="0" y="0"/>
          <a:chExt cx="0" cy="0"/>
        </a:xfrm>
      </p:grpSpPr>
      <p:sp>
        <p:nvSpPr>
          <p:cNvPr id="368" name="Google Shape;368;g21258269c9b_0_103:notes">
            <a:extLst>
              <a:ext uri="{FF2B5EF4-FFF2-40B4-BE49-F238E27FC236}">
                <a16:creationId xmlns:a16="http://schemas.microsoft.com/office/drawing/2014/main" id="{4F911C5D-75F8-D4EF-914F-43FBEA720E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1258269c9b_0_103:notes">
            <a:extLst>
              <a:ext uri="{FF2B5EF4-FFF2-40B4-BE49-F238E27FC236}">
                <a16:creationId xmlns:a16="http://schemas.microsoft.com/office/drawing/2014/main" id="{B5B926E2-7361-3017-23B7-192E0EBF44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DK" dirty="0"/>
              <a:t>[1] Tuzoff et al. (2019), [2] Schwendicke et al. (2020), [4] Hamamci et al. (2023), [6] Wang et al. (2025)</a:t>
            </a:r>
            <a:endParaRPr lang="ar-JO" dirty="0"/>
          </a:p>
          <a:p>
            <a:pPr marL="0" lvl="0" indent="0" algn="l" rtl="0">
              <a:spcBef>
                <a:spcPts val="0"/>
              </a:spcBef>
              <a:spcAft>
                <a:spcPts val="0"/>
              </a:spcAft>
              <a:buNone/>
            </a:pPr>
            <a:endParaRPr lang="ar-JO" dirty="0"/>
          </a:p>
          <a:p>
            <a:pPr marL="158750" indent="0">
              <a:buNone/>
            </a:pPr>
            <a:r>
              <a:rPr lang="en-US" sz="1200" b="1" i="0" u="none" strike="noStrike" cap="none" baseline="0" dirty="0">
                <a:solidFill>
                  <a:srgbClr val="000000"/>
                </a:solidFill>
                <a:latin typeface="Arial"/>
                <a:ea typeface="Arial"/>
                <a:cs typeface="Arial"/>
                <a:sym typeface="Arial"/>
              </a:rPr>
              <a:t>Self-supervised learning for medical image classification: a</a:t>
            </a:r>
            <a:r>
              <a:rPr lang="ar-JO" sz="1200" b="1" i="0" u="none" strike="noStrike" cap="none" baseline="0" dirty="0">
                <a:solidFill>
                  <a:srgbClr val="000000"/>
                </a:solidFill>
                <a:latin typeface="Arial"/>
                <a:ea typeface="Arial"/>
                <a:cs typeface="Arial"/>
                <a:sym typeface="Arial"/>
              </a:rPr>
              <a:t> </a:t>
            </a:r>
            <a:r>
              <a:rPr lang="en-US" sz="1200" b="1" i="0" u="none" strike="noStrike" cap="none" baseline="0" dirty="0">
                <a:solidFill>
                  <a:srgbClr val="000000"/>
                </a:solidFill>
                <a:latin typeface="Arial"/>
                <a:ea typeface="Arial"/>
                <a:cs typeface="Arial"/>
                <a:sym typeface="Arial"/>
              </a:rPr>
              <a:t>systematic review and implementation guidelines</a:t>
            </a:r>
            <a:endParaRPr lang="ar-JO" sz="1200" b="1" dirty="0"/>
          </a:p>
          <a:p>
            <a:pPr marL="158750" indent="0">
              <a:buNone/>
            </a:pPr>
            <a:r>
              <a:rPr lang="en-US" sz="1100" b="0" i="0" u="none" strike="noStrike" cap="none" baseline="0" dirty="0">
                <a:solidFill>
                  <a:srgbClr val="000000"/>
                </a:solidFill>
                <a:latin typeface="Arial"/>
                <a:ea typeface="Arial"/>
                <a:cs typeface="Arial"/>
                <a:sym typeface="Arial"/>
              </a:rPr>
              <a:t>The utilization of medical imaging technologies has become an</a:t>
            </a:r>
            <a:r>
              <a:rPr lang="ar-JO" sz="1100" b="0" i="0" u="none" strike="noStrike" cap="none" baseline="0" dirty="0">
                <a:solidFill>
                  <a:srgbClr val="000000"/>
                </a:solidFill>
                <a:latin typeface="Arial"/>
                <a:ea typeface="Arial"/>
                <a:cs typeface="Arial"/>
                <a:sym typeface="Arial"/>
              </a:rPr>
              <a:t> </a:t>
            </a:r>
            <a:r>
              <a:rPr lang="en-US" sz="1100" b="0" i="0" u="none" strike="noStrike" cap="none" baseline="0" dirty="0">
                <a:solidFill>
                  <a:srgbClr val="000000"/>
                </a:solidFill>
                <a:latin typeface="Arial"/>
                <a:ea typeface="Arial"/>
                <a:cs typeface="Arial"/>
                <a:sym typeface="Arial"/>
              </a:rPr>
              <a:t>essential part of modern medicine, enabling diagnostic decisions</a:t>
            </a:r>
            <a:r>
              <a:rPr lang="ar-JO" sz="1100" b="0" i="0" u="none" strike="noStrike" cap="none" baseline="0" dirty="0">
                <a:solidFill>
                  <a:srgbClr val="000000"/>
                </a:solidFill>
                <a:latin typeface="Arial"/>
                <a:ea typeface="Arial"/>
                <a:cs typeface="Arial"/>
                <a:sym typeface="Arial"/>
              </a:rPr>
              <a:t> </a:t>
            </a:r>
            <a:r>
              <a:rPr lang="en-US" sz="1100" b="0" i="0" u="none" strike="noStrike" cap="none" baseline="0" dirty="0">
                <a:solidFill>
                  <a:srgbClr val="000000"/>
                </a:solidFill>
                <a:latin typeface="Arial"/>
                <a:ea typeface="Arial"/>
                <a:cs typeface="Arial"/>
                <a:sym typeface="Arial"/>
              </a:rPr>
              <a:t>and treatment planning. The importance of medical imaging is</a:t>
            </a:r>
            <a:r>
              <a:rPr lang="ar-JO" sz="1100" b="0" i="0" u="none" strike="noStrike" cap="none" baseline="0" dirty="0">
                <a:solidFill>
                  <a:srgbClr val="000000"/>
                </a:solidFill>
                <a:latin typeface="Arial"/>
                <a:ea typeface="Arial"/>
                <a:cs typeface="Arial"/>
                <a:sym typeface="Arial"/>
              </a:rPr>
              <a:t> </a:t>
            </a:r>
            <a:r>
              <a:rPr lang="en-US" sz="1100" b="0" i="0" u="none" strike="noStrike" cap="none" baseline="0" dirty="0">
                <a:solidFill>
                  <a:srgbClr val="000000"/>
                </a:solidFill>
                <a:latin typeface="Arial"/>
                <a:ea typeface="Arial"/>
                <a:cs typeface="Arial"/>
                <a:sym typeface="Arial"/>
              </a:rPr>
              <a:t>exemplified by the consistent rate of growth in medical imaging</a:t>
            </a:r>
            <a:r>
              <a:rPr lang="ar-JO" sz="1100" b="0" i="0" u="none" strike="noStrike" cap="none" baseline="0" dirty="0">
                <a:solidFill>
                  <a:srgbClr val="000000"/>
                </a:solidFill>
                <a:latin typeface="Arial"/>
                <a:ea typeface="Arial"/>
                <a:cs typeface="Arial"/>
                <a:sym typeface="Arial"/>
              </a:rPr>
              <a:t> </a:t>
            </a:r>
            <a:r>
              <a:rPr lang="en-US" sz="1100" b="0" i="0" u="none" strike="noStrike" cap="none" baseline="0" dirty="0">
                <a:solidFill>
                  <a:srgbClr val="000000"/>
                </a:solidFill>
                <a:latin typeface="Arial"/>
                <a:ea typeface="Arial"/>
                <a:cs typeface="Arial"/>
                <a:sym typeface="Arial"/>
              </a:rPr>
              <a:t>utilization in modern healthcare. However, as the number of</a:t>
            </a:r>
            <a:r>
              <a:rPr lang="ar-JO" sz="1100" b="0" i="0" u="none" strike="noStrike" cap="none" baseline="0" dirty="0">
                <a:solidFill>
                  <a:srgbClr val="000000"/>
                </a:solidFill>
                <a:latin typeface="Arial"/>
                <a:ea typeface="Arial"/>
                <a:cs typeface="Arial"/>
                <a:sym typeface="Arial"/>
              </a:rPr>
              <a:t> </a:t>
            </a:r>
            <a:r>
              <a:rPr lang="en-US" sz="1100" b="0" i="0" u="none" strike="noStrike" cap="none" baseline="0" dirty="0">
                <a:solidFill>
                  <a:srgbClr val="000000"/>
                </a:solidFill>
                <a:latin typeface="Arial"/>
                <a:ea typeface="Arial"/>
                <a:cs typeface="Arial"/>
                <a:sym typeface="Arial"/>
              </a:rPr>
              <a:t>medical images relative to the available radiologists continues to</a:t>
            </a:r>
            <a:r>
              <a:rPr lang="ar-JO" sz="1100" b="0" i="0" u="none" strike="noStrike" cap="none" baseline="0" dirty="0">
                <a:solidFill>
                  <a:srgbClr val="000000"/>
                </a:solidFill>
                <a:latin typeface="Arial"/>
                <a:ea typeface="Arial"/>
                <a:cs typeface="Arial"/>
                <a:sym typeface="Arial"/>
              </a:rPr>
              <a:t> </a:t>
            </a:r>
            <a:r>
              <a:rPr lang="en-US" sz="1100" b="0" i="0" u="none" strike="noStrike" cap="none" baseline="0" dirty="0">
                <a:solidFill>
                  <a:srgbClr val="000000"/>
                </a:solidFill>
                <a:latin typeface="Arial"/>
                <a:ea typeface="Arial"/>
                <a:cs typeface="Arial"/>
                <a:sym typeface="Arial"/>
              </a:rPr>
              <a:t>become more disproportionate, the workload for radiologists</a:t>
            </a:r>
            <a:r>
              <a:rPr lang="ar-JO" sz="1100" b="0" i="0" u="none" strike="noStrike" cap="none" baseline="0" dirty="0">
                <a:solidFill>
                  <a:srgbClr val="000000"/>
                </a:solidFill>
                <a:latin typeface="Arial"/>
                <a:ea typeface="Arial"/>
                <a:cs typeface="Arial"/>
                <a:sym typeface="Arial"/>
              </a:rPr>
              <a:t> </a:t>
            </a:r>
            <a:r>
              <a:rPr lang="en-US" sz="1100" b="0" i="0" u="none" strike="noStrike" cap="none" baseline="0" dirty="0">
                <a:solidFill>
                  <a:srgbClr val="000000"/>
                </a:solidFill>
                <a:latin typeface="Arial"/>
                <a:ea typeface="Arial"/>
                <a:cs typeface="Arial"/>
                <a:sym typeface="Arial"/>
              </a:rPr>
              <a:t>continues to increase. Studies have shown that an average</a:t>
            </a:r>
            <a:r>
              <a:rPr lang="ar-JO" sz="1100" b="0" i="0" u="none" strike="noStrike" cap="none" baseline="0" dirty="0">
                <a:solidFill>
                  <a:srgbClr val="000000"/>
                </a:solidFill>
                <a:latin typeface="Arial"/>
                <a:ea typeface="Arial"/>
                <a:cs typeface="Arial"/>
                <a:sym typeface="Arial"/>
              </a:rPr>
              <a:t> </a:t>
            </a:r>
            <a:r>
              <a:rPr lang="en-US" sz="1100" b="0" i="0" u="none" strike="noStrike" cap="none" baseline="0" dirty="0">
                <a:solidFill>
                  <a:srgbClr val="000000"/>
                </a:solidFill>
                <a:latin typeface="Arial"/>
                <a:ea typeface="Arial"/>
                <a:cs typeface="Arial"/>
                <a:sym typeface="Arial"/>
              </a:rPr>
              <a:t>radiologist now needs to interpret one image every 3–4 s to keep</a:t>
            </a:r>
            <a:r>
              <a:rPr lang="ar-JO" sz="1100" b="0" i="0" u="none" strike="noStrike" cap="none" baseline="0" dirty="0">
                <a:solidFill>
                  <a:srgbClr val="000000"/>
                </a:solidFill>
                <a:latin typeface="Arial"/>
                <a:ea typeface="Arial"/>
                <a:cs typeface="Arial"/>
                <a:sym typeface="Arial"/>
              </a:rPr>
              <a:t> </a:t>
            </a:r>
            <a:r>
              <a:rPr lang="en-US" sz="1100" b="0" i="0" u="none" strike="noStrike" cap="none" baseline="0" dirty="0">
                <a:solidFill>
                  <a:srgbClr val="000000"/>
                </a:solidFill>
                <a:latin typeface="Arial"/>
                <a:ea typeface="Arial"/>
                <a:cs typeface="Arial"/>
                <a:sym typeface="Arial"/>
              </a:rPr>
              <a:t>up with clinical workloads. </a:t>
            </a:r>
            <a:endParaRPr dirty="0"/>
          </a:p>
        </p:txBody>
      </p:sp>
    </p:spTree>
    <p:extLst>
      <p:ext uri="{BB962C8B-B14F-4D97-AF65-F5344CB8AC3E}">
        <p14:creationId xmlns:p14="http://schemas.microsoft.com/office/powerpoint/2010/main" val="26565389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DADCD591-64CA-E8CE-F62B-98059AB737B5}"/>
            </a:ext>
          </a:extLst>
        </p:cNvPr>
        <p:cNvGrpSpPr/>
        <p:nvPr/>
      </p:nvGrpSpPr>
      <p:grpSpPr>
        <a:xfrm>
          <a:off x="0" y="0"/>
          <a:ext cx="0" cy="0"/>
          <a:chOff x="0" y="0"/>
          <a:chExt cx="0" cy="0"/>
        </a:xfrm>
      </p:grpSpPr>
      <p:sp>
        <p:nvSpPr>
          <p:cNvPr id="321" name="Google Shape;321;g10f9e629ec3_0_6:notes">
            <a:extLst>
              <a:ext uri="{FF2B5EF4-FFF2-40B4-BE49-F238E27FC236}">
                <a16:creationId xmlns:a16="http://schemas.microsoft.com/office/drawing/2014/main" id="{6C53D959-F99D-53C1-2FE1-B066BFC9CF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f9e629ec3_0_6:notes">
            <a:extLst>
              <a:ext uri="{FF2B5EF4-FFF2-40B4-BE49-F238E27FC236}">
                <a16:creationId xmlns:a16="http://schemas.microsoft.com/office/drawing/2014/main" id="{2EC7DA91-9E6A-BDBC-91C2-0BC09F394E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[8] Glick et al. (2012)</a:t>
            </a:r>
          </a:p>
        </p:txBody>
      </p:sp>
    </p:spTree>
    <p:extLst>
      <p:ext uri="{BB962C8B-B14F-4D97-AF65-F5344CB8AC3E}">
        <p14:creationId xmlns:p14="http://schemas.microsoft.com/office/powerpoint/2010/main" val="129929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a:extLst>
            <a:ext uri="{FF2B5EF4-FFF2-40B4-BE49-F238E27FC236}">
              <a16:creationId xmlns:a16="http://schemas.microsoft.com/office/drawing/2014/main" id="{32795412-CDD0-63B0-9CF1-E32D1BE6D147}"/>
            </a:ext>
          </a:extLst>
        </p:cNvPr>
        <p:cNvGrpSpPr/>
        <p:nvPr/>
      </p:nvGrpSpPr>
      <p:grpSpPr>
        <a:xfrm>
          <a:off x="0" y="0"/>
          <a:ext cx="0" cy="0"/>
          <a:chOff x="0" y="0"/>
          <a:chExt cx="0" cy="0"/>
        </a:xfrm>
      </p:grpSpPr>
      <p:sp>
        <p:nvSpPr>
          <p:cNvPr id="338" name="Google Shape;338;g20a3ae21fea_0_4:notes">
            <a:extLst>
              <a:ext uri="{FF2B5EF4-FFF2-40B4-BE49-F238E27FC236}">
                <a16:creationId xmlns:a16="http://schemas.microsoft.com/office/drawing/2014/main" id="{71A5A33F-7A79-3DC4-7166-B2BF1AC2329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0a3ae21fea_0_4:notes">
            <a:extLst>
              <a:ext uri="{FF2B5EF4-FFF2-40B4-BE49-F238E27FC236}">
                <a16:creationId xmlns:a16="http://schemas.microsoft.com/office/drawing/2014/main" id="{60AC38AA-D70B-F747-067D-6562F963A4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8624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AFC12D6C-2655-BE75-AAE3-42215B883B0B}"/>
            </a:ext>
          </a:extLst>
        </p:cNvPr>
        <p:cNvGrpSpPr/>
        <p:nvPr/>
      </p:nvGrpSpPr>
      <p:grpSpPr>
        <a:xfrm>
          <a:off x="0" y="0"/>
          <a:ext cx="0" cy="0"/>
          <a:chOff x="0" y="0"/>
          <a:chExt cx="0" cy="0"/>
        </a:xfrm>
      </p:grpSpPr>
      <p:sp>
        <p:nvSpPr>
          <p:cNvPr id="321" name="Google Shape;321;g10f9e629ec3_0_6:notes">
            <a:extLst>
              <a:ext uri="{FF2B5EF4-FFF2-40B4-BE49-F238E27FC236}">
                <a16:creationId xmlns:a16="http://schemas.microsoft.com/office/drawing/2014/main" id="{9EF381C7-B22F-2BAD-1BB6-D3A61CD55F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f9e629ec3_0_6:notes">
            <a:extLst>
              <a:ext uri="{FF2B5EF4-FFF2-40B4-BE49-F238E27FC236}">
                <a16:creationId xmlns:a16="http://schemas.microsoft.com/office/drawing/2014/main" id="{3B934913-350C-AC32-9068-F714B72EB3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a-DK" dirty="0"/>
              <a:t>[3] Sukegawa et al. (2021), [4] Hamamci et al. (2023)</a:t>
            </a:r>
            <a:endParaRPr dirty="0"/>
          </a:p>
        </p:txBody>
      </p:sp>
    </p:spTree>
    <p:extLst>
      <p:ext uri="{BB962C8B-B14F-4D97-AF65-F5344CB8AC3E}">
        <p14:creationId xmlns:p14="http://schemas.microsoft.com/office/powerpoint/2010/main" val="3969223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a:extLst>
            <a:ext uri="{FF2B5EF4-FFF2-40B4-BE49-F238E27FC236}">
              <a16:creationId xmlns:a16="http://schemas.microsoft.com/office/drawing/2014/main" id="{A6258C89-AEC5-B13E-9AD9-B51484501A07}"/>
            </a:ext>
          </a:extLst>
        </p:cNvPr>
        <p:cNvGrpSpPr/>
        <p:nvPr/>
      </p:nvGrpSpPr>
      <p:grpSpPr>
        <a:xfrm>
          <a:off x="0" y="0"/>
          <a:ext cx="0" cy="0"/>
          <a:chOff x="0" y="0"/>
          <a:chExt cx="0" cy="0"/>
        </a:xfrm>
      </p:grpSpPr>
      <p:sp>
        <p:nvSpPr>
          <p:cNvPr id="338" name="Google Shape;338;g20a3ae21fea_0_4:notes">
            <a:extLst>
              <a:ext uri="{FF2B5EF4-FFF2-40B4-BE49-F238E27FC236}">
                <a16:creationId xmlns:a16="http://schemas.microsoft.com/office/drawing/2014/main" id="{9C440B18-85DF-687E-61F1-DB8DB95C33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0a3ae21fea_0_4:notes">
            <a:extLst>
              <a:ext uri="{FF2B5EF4-FFF2-40B4-BE49-F238E27FC236}">
                <a16:creationId xmlns:a16="http://schemas.microsoft.com/office/drawing/2014/main" id="{37FE1D5F-8E4D-9AAB-6150-341C6F56758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8918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8D205617-E87E-59EC-4FEF-C64E91B6D47C}"/>
            </a:ext>
          </a:extLst>
        </p:cNvPr>
        <p:cNvGrpSpPr/>
        <p:nvPr/>
      </p:nvGrpSpPr>
      <p:grpSpPr>
        <a:xfrm>
          <a:off x="0" y="0"/>
          <a:ext cx="0" cy="0"/>
          <a:chOff x="0" y="0"/>
          <a:chExt cx="0" cy="0"/>
        </a:xfrm>
      </p:grpSpPr>
      <p:sp>
        <p:nvSpPr>
          <p:cNvPr id="321" name="Google Shape;321;g10f9e629ec3_0_6:notes">
            <a:extLst>
              <a:ext uri="{FF2B5EF4-FFF2-40B4-BE49-F238E27FC236}">
                <a16:creationId xmlns:a16="http://schemas.microsoft.com/office/drawing/2014/main" id="{6F647E97-DB59-873D-F183-E2EED801191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f9e629ec3_0_6:notes">
            <a:extLst>
              <a:ext uri="{FF2B5EF4-FFF2-40B4-BE49-F238E27FC236}">
                <a16:creationId xmlns:a16="http://schemas.microsoft.com/office/drawing/2014/main" id="{65A9C95C-6744-767D-B72F-6344E2A1B74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 </a:t>
            </a:r>
            <a:r>
              <a:rPr lang="en-US" dirty="0" err="1"/>
              <a:t>Tuzoff</a:t>
            </a:r>
            <a:r>
              <a:rPr lang="en-US" dirty="0"/>
              <a:t> et al. (2019), [10] </a:t>
            </a:r>
            <a:r>
              <a:rPr lang="en-US" dirty="0" err="1"/>
              <a:t>Ronneberger</a:t>
            </a:r>
            <a:r>
              <a:rPr lang="en-US" dirty="0"/>
              <a:t> et al. (2015), [13] Helli &amp; </a:t>
            </a:r>
            <a:r>
              <a:rPr lang="en-US" dirty="0" err="1"/>
              <a:t>Hamamci</a:t>
            </a:r>
            <a:r>
              <a:rPr lang="en-US" dirty="0"/>
              <a:t> (2022), [4] </a:t>
            </a:r>
            <a:r>
              <a:rPr lang="en-US" dirty="0" err="1"/>
              <a:t>Hamamci</a:t>
            </a:r>
            <a:r>
              <a:rPr lang="en-US" dirty="0"/>
              <a:t> et al. (2023), [6] Wang et al. (2025)</a:t>
            </a:r>
            <a:endParaRPr dirty="0"/>
          </a:p>
        </p:txBody>
      </p:sp>
    </p:spTree>
    <p:extLst>
      <p:ext uri="{BB962C8B-B14F-4D97-AF65-F5344CB8AC3E}">
        <p14:creationId xmlns:p14="http://schemas.microsoft.com/office/powerpoint/2010/main" val="944606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55050" y="1618776"/>
            <a:ext cx="6633900" cy="14964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255050" y="3115224"/>
            <a:ext cx="6633900" cy="4095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2831700" y="0"/>
            <a:ext cx="3481037" cy="792026"/>
            <a:chOff x="-131" y="100"/>
            <a:chExt cx="9143781" cy="534900"/>
          </a:xfrm>
        </p:grpSpPr>
        <p:sp>
          <p:nvSpPr>
            <p:cNvPr id="12" name="Google Shape;12;p2"/>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2831700" y="4351475"/>
            <a:ext cx="3481037" cy="792026"/>
            <a:chOff x="-131" y="100"/>
            <a:chExt cx="9143781" cy="534900"/>
          </a:xfrm>
        </p:grpSpPr>
        <p:sp>
          <p:nvSpPr>
            <p:cNvPr id="16" name="Google Shape;16;p2"/>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 name="Google Shape;19;p2"/>
          <p:cNvCxnSpPr/>
          <p:nvPr/>
        </p:nvCxnSpPr>
        <p:spPr>
          <a:xfrm>
            <a:off x="8817050" y="-11400"/>
            <a:ext cx="0" cy="5166300"/>
          </a:xfrm>
          <a:prstGeom prst="straightConnector1">
            <a:avLst/>
          </a:prstGeom>
          <a:noFill/>
          <a:ln w="19050" cap="flat" cmpd="sng">
            <a:solidFill>
              <a:schemeClr val="dk1"/>
            </a:solidFill>
            <a:prstDash val="solid"/>
            <a:round/>
            <a:headEnd type="none" w="med" len="med"/>
            <a:tailEnd type="none" w="med" len="med"/>
          </a:ln>
        </p:spPr>
      </p:cxnSp>
      <p:cxnSp>
        <p:nvCxnSpPr>
          <p:cNvPr id="20" name="Google Shape;20;p2"/>
          <p:cNvCxnSpPr/>
          <p:nvPr/>
        </p:nvCxnSpPr>
        <p:spPr>
          <a:xfrm>
            <a:off x="327375" y="-11400"/>
            <a:ext cx="0" cy="51663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3387906" y="3549250"/>
            <a:ext cx="3790500" cy="1059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1965594" y="3549241"/>
            <a:ext cx="1117500" cy="10593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 name="Google Shape;24;p3"/>
          <p:cNvSpPr>
            <a:spLocks noGrp="1"/>
          </p:cNvSpPr>
          <p:nvPr>
            <p:ph type="pic" idx="3"/>
          </p:nvPr>
        </p:nvSpPr>
        <p:spPr>
          <a:xfrm>
            <a:off x="1519625" y="608406"/>
            <a:ext cx="6105300" cy="2443200"/>
          </a:xfrm>
          <a:prstGeom prst="rect">
            <a:avLst/>
          </a:prstGeom>
          <a:noFill/>
          <a:ln>
            <a:noFill/>
          </a:ln>
        </p:spPr>
      </p:sp>
      <p:cxnSp>
        <p:nvCxnSpPr>
          <p:cNvPr id="25" name="Google Shape;25;p3"/>
          <p:cNvCxnSpPr/>
          <p:nvPr/>
        </p:nvCxnSpPr>
        <p:spPr>
          <a:xfrm>
            <a:off x="327375" y="-11400"/>
            <a:ext cx="0" cy="5166300"/>
          </a:xfrm>
          <a:prstGeom prst="straightConnector1">
            <a:avLst/>
          </a:prstGeom>
          <a:noFill/>
          <a:ln w="19050" cap="flat" cmpd="sng">
            <a:solidFill>
              <a:schemeClr val="dk1"/>
            </a:solidFill>
            <a:prstDash val="solid"/>
            <a:round/>
            <a:headEnd type="none" w="med" len="med"/>
            <a:tailEnd type="none" w="med" len="med"/>
          </a:ln>
        </p:spPr>
      </p:cxnSp>
      <p:cxnSp>
        <p:nvCxnSpPr>
          <p:cNvPr id="26" name="Google Shape;26;p3"/>
          <p:cNvCxnSpPr/>
          <p:nvPr/>
        </p:nvCxnSpPr>
        <p:spPr>
          <a:xfrm>
            <a:off x="8817050" y="-11400"/>
            <a:ext cx="0" cy="51663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5"/>
          <p:cNvSpPr txBox="1">
            <a:spLocks noGrp="1"/>
          </p:cNvSpPr>
          <p:nvPr>
            <p:ph type="subTitle" idx="1"/>
          </p:nvPr>
        </p:nvSpPr>
        <p:spPr>
          <a:xfrm>
            <a:off x="4838910" y="2681325"/>
            <a:ext cx="3118200" cy="142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 name="Google Shape;43;p5"/>
          <p:cNvSpPr txBox="1">
            <a:spLocks noGrp="1"/>
          </p:cNvSpPr>
          <p:nvPr>
            <p:ph type="subTitle" idx="2"/>
          </p:nvPr>
        </p:nvSpPr>
        <p:spPr>
          <a:xfrm>
            <a:off x="1187313" y="2681325"/>
            <a:ext cx="3118200" cy="142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4" name="Google Shape;44;p5"/>
          <p:cNvSpPr txBox="1">
            <a:spLocks noGrp="1"/>
          </p:cNvSpPr>
          <p:nvPr>
            <p:ph type="subTitle" idx="3"/>
          </p:nvPr>
        </p:nvSpPr>
        <p:spPr>
          <a:xfrm>
            <a:off x="1187313" y="2319350"/>
            <a:ext cx="3118200" cy="44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5" name="Google Shape;45;p5"/>
          <p:cNvSpPr txBox="1">
            <a:spLocks noGrp="1"/>
          </p:cNvSpPr>
          <p:nvPr>
            <p:ph type="subTitle" idx="4"/>
          </p:nvPr>
        </p:nvSpPr>
        <p:spPr>
          <a:xfrm>
            <a:off x="4838920" y="2319350"/>
            <a:ext cx="3118200" cy="44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Inter"/>
                <a:ea typeface="Inter"/>
                <a:cs typeface="Inter"/>
                <a:sym typeface="Inte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46" name="Google Shape;46;p5"/>
          <p:cNvCxnSpPr/>
          <p:nvPr/>
        </p:nvCxnSpPr>
        <p:spPr>
          <a:xfrm>
            <a:off x="327375" y="-11400"/>
            <a:ext cx="0" cy="5166300"/>
          </a:xfrm>
          <a:prstGeom prst="straightConnector1">
            <a:avLst/>
          </a:prstGeom>
          <a:noFill/>
          <a:ln w="19050" cap="flat" cmpd="sng">
            <a:solidFill>
              <a:schemeClr val="dk1"/>
            </a:solidFill>
            <a:prstDash val="solid"/>
            <a:round/>
            <a:headEnd type="none" w="med" len="med"/>
            <a:tailEnd type="none" w="med" len="med"/>
          </a:ln>
        </p:spPr>
      </p:cxnSp>
      <p:cxnSp>
        <p:nvCxnSpPr>
          <p:cNvPr id="47" name="Google Shape;47;p5"/>
          <p:cNvCxnSpPr/>
          <p:nvPr/>
        </p:nvCxnSpPr>
        <p:spPr>
          <a:xfrm>
            <a:off x="8817050" y="-11400"/>
            <a:ext cx="0" cy="5166300"/>
          </a:xfrm>
          <a:prstGeom prst="straightConnector1">
            <a:avLst/>
          </a:prstGeom>
          <a:noFill/>
          <a:ln w="19050" cap="flat" cmpd="sng">
            <a:solidFill>
              <a:schemeClr val="dk1"/>
            </a:solidFill>
            <a:prstDash val="solid"/>
            <a:round/>
            <a:headEnd type="none" w="med" len="med"/>
            <a:tailEnd type="none" w="med" len="med"/>
          </a:ln>
        </p:spPr>
      </p:cxnSp>
      <p:grpSp>
        <p:nvGrpSpPr>
          <p:cNvPr id="48" name="Google Shape;48;p5"/>
          <p:cNvGrpSpPr/>
          <p:nvPr/>
        </p:nvGrpSpPr>
        <p:grpSpPr>
          <a:xfrm>
            <a:off x="2831701" y="0"/>
            <a:ext cx="3481037" cy="332173"/>
            <a:chOff x="-131" y="100"/>
            <a:chExt cx="9143781" cy="534900"/>
          </a:xfrm>
        </p:grpSpPr>
        <p:sp>
          <p:nvSpPr>
            <p:cNvPr id="49" name="Google Shape;49;p5"/>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5"/>
          <p:cNvGrpSpPr/>
          <p:nvPr/>
        </p:nvGrpSpPr>
        <p:grpSpPr>
          <a:xfrm>
            <a:off x="2831701" y="4811327"/>
            <a:ext cx="3481037" cy="332173"/>
            <a:chOff x="-131" y="100"/>
            <a:chExt cx="9143781" cy="534900"/>
          </a:xfrm>
        </p:grpSpPr>
        <p:sp>
          <p:nvSpPr>
            <p:cNvPr id="53" name="Google Shape;53;p5"/>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8" name="Google Shape;118;p13"/>
          <p:cNvSpPr txBox="1">
            <a:spLocks noGrp="1"/>
          </p:cNvSpPr>
          <p:nvPr>
            <p:ph type="title" idx="2" hasCustomPrompt="1"/>
          </p:nvPr>
        </p:nvSpPr>
        <p:spPr>
          <a:xfrm>
            <a:off x="3727397" y="1400478"/>
            <a:ext cx="734700" cy="6357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3" hasCustomPrompt="1"/>
          </p:nvPr>
        </p:nvSpPr>
        <p:spPr>
          <a:xfrm>
            <a:off x="4681902" y="1400478"/>
            <a:ext cx="734700" cy="6357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title" idx="4" hasCustomPrompt="1"/>
          </p:nvPr>
        </p:nvSpPr>
        <p:spPr>
          <a:xfrm>
            <a:off x="3727397" y="2553144"/>
            <a:ext cx="734700" cy="6357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a:spLocks noGrp="1"/>
          </p:cNvSpPr>
          <p:nvPr>
            <p:ph type="title" idx="5" hasCustomPrompt="1"/>
          </p:nvPr>
        </p:nvSpPr>
        <p:spPr>
          <a:xfrm>
            <a:off x="4681897" y="2553144"/>
            <a:ext cx="734700" cy="6357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a:spLocks noGrp="1"/>
          </p:cNvSpPr>
          <p:nvPr>
            <p:ph type="title" idx="6" hasCustomPrompt="1"/>
          </p:nvPr>
        </p:nvSpPr>
        <p:spPr>
          <a:xfrm>
            <a:off x="3727397" y="3705813"/>
            <a:ext cx="734700" cy="6357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a:spLocks noGrp="1"/>
          </p:cNvSpPr>
          <p:nvPr>
            <p:ph type="title" idx="7" hasCustomPrompt="1"/>
          </p:nvPr>
        </p:nvSpPr>
        <p:spPr>
          <a:xfrm>
            <a:off x="4681903" y="3705813"/>
            <a:ext cx="734700" cy="6357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3"/>
          <p:cNvSpPr txBox="1">
            <a:spLocks noGrp="1"/>
          </p:cNvSpPr>
          <p:nvPr>
            <p:ph type="subTitle" idx="1"/>
          </p:nvPr>
        </p:nvSpPr>
        <p:spPr>
          <a:xfrm>
            <a:off x="1080094" y="1400478"/>
            <a:ext cx="2423100" cy="635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400"/>
              <a:buFont typeface="Bebas Neue"/>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5" name="Google Shape;125;p13"/>
          <p:cNvSpPr txBox="1">
            <a:spLocks noGrp="1"/>
          </p:cNvSpPr>
          <p:nvPr>
            <p:ph type="subTitle" idx="8"/>
          </p:nvPr>
        </p:nvSpPr>
        <p:spPr>
          <a:xfrm>
            <a:off x="1080094" y="2553145"/>
            <a:ext cx="2423100" cy="635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400"/>
              <a:buFont typeface="Bebas Neue"/>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6" name="Google Shape;126;p13"/>
          <p:cNvSpPr txBox="1">
            <a:spLocks noGrp="1"/>
          </p:cNvSpPr>
          <p:nvPr>
            <p:ph type="subTitle" idx="9"/>
          </p:nvPr>
        </p:nvSpPr>
        <p:spPr>
          <a:xfrm>
            <a:off x="1080094" y="3705813"/>
            <a:ext cx="2423100" cy="635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400"/>
              <a:buFont typeface="Bebas Neue"/>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7" name="Google Shape;127;p13"/>
          <p:cNvSpPr txBox="1">
            <a:spLocks noGrp="1"/>
          </p:cNvSpPr>
          <p:nvPr>
            <p:ph type="subTitle" idx="13"/>
          </p:nvPr>
        </p:nvSpPr>
        <p:spPr>
          <a:xfrm>
            <a:off x="5640800" y="1400478"/>
            <a:ext cx="2423100" cy="63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8" name="Google Shape;128;p13"/>
          <p:cNvSpPr txBox="1">
            <a:spLocks noGrp="1"/>
          </p:cNvSpPr>
          <p:nvPr>
            <p:ph type="subTitle" idx="14"/>
          </p:nvPr>
        </p:nvSpPr>
        <p:spPr>
          <a:xfrm>
            <a:off x="5640790" y="2553145"/>
            <a:ext cx="2423100" cy="63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9" name="Google Shape;129;p13"/>
          <p:cNvSpPr txBox="1">
            <a:spLocks noGrp="1"/>
          </p:cNvSpPr>
          <p:nvPr>
            <p:ph type="subTitle" idx="15"/>
          </p:nvPr>
        </p:nvSpPr>
        <p:spPr>
          <a:xfrm>
            <a:off x="5640806" y="3705813"/>
            <a:ext cx="2423100" cy="63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18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130" name="Google Shape;130;p13"/>
          <p:cNvCxnSpPr/>
          <p:nvPr/>
        </p:nvCxnSpPr>
        <p:spPr>
          <a:xfrm>
            <a:off x="8817050" y="-11400"/>
            <a:ext cx="0" cy="5166300"/>
          </a:xfrm>
          <a:prstGeom prst="straightConnector1">
            <a:avLst/>
          </a:prstGeom>
          <a:noFill/>
          <a:ln w="19050" cap="flat" cmpd="sng">
            <a:solidFill>
              <a:schemeClr val="dk1"/>
            </a:solidFill>
            <a:prstDash val="solid"/>
            <a:round/>
            <a:headEnd type="none" w="med" len="med"/>
            <a:tailEnd type="none" w="med" len="med"/>
          </a:ln>
        </p:spPr>
      </p:cxnSp>
      <p:grpSp>
        <p:nvGrpSpPr>
          <p:cNvPr id="131" name="Google Shape;131;p13"/>
          <p:cNvGrpSpPr/>
          <p:nvPr/>
        </p:nvGrpSpPr>
        <p:grpSpPr>
          <a:xfrm>
            <a:off x="2831701" y="0"/>
            <a:ext cx="3481037" cy="332173"/>
            <a:chOff x="-131" y="100"/>
            <a:chExt cx="9143781" cy="534900"/>
          </a:xfrm>
        </p:grpSpPr>
        <p:sp>
          <p:nvSpPr>
            <p:cNvPr id="132" name="Google Shape;132;p13"/>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13"/>
          <p:cNvGrpSpPr/>
          <p:nvPr/>
        </p:nvGrpSpPr>
        <p:grpSpPr>
          <a:xfrm>
            <a:off x="2831701" y="4811327"/>
            <a:ext cx="3481037" cy="332173"/>
            <a:chOff x="-131" y="100"/>
            <a:chExt cx="9143781" cy="534900"/>
          </a:xfrm>
        </p:grpSpPr>
        <p:sp>
          <p:nvSpPr>
            <p:cNvPr id="136" name="Google Shape;136;p13"/>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9" name="Google Shape;139;p13"/>
          <p:cNvCxnSpPr/>
          <p:nvPr/>
        </p:nvCxnSpPr>
        <p:spPr>
          <a:xfrm>
            <a:off x="327375" y="-11400"/>
            <a:ext cx="0" cy="51663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83"/>
        <p:cNvGrpSpPr/>
        <p:nvPr/>
      </p:nvGrpSpPr>
      <p:grpSpPr>
        <a:xfrm>
          <a:off x="0" y="0"/>
          <a:ext cx="0" cy="0"/>
          <a:chOff x="0" y="0"/>
          <a:chExt cx="0" cy="0"/>
        </a:xfrm>
      </p:grpSpPr>
      <p:cxnSp>
        <p:nvCxnSpPr>
          <p:cNvPr id="284" name="Google Shape;284;p22"/>
          <p:cNvCxnSpPr/>
          <p:nvPr/>
        </p:nvCxnSpPr>
        <p:spPr>
          <a:xfrm>
            <a:off x="327375" y="-11400"/>
            <a:ext cx="0" cy="5166300"/>
          </a:xfrm>
          <a:prstGeom prst="straightConnector1">
            <a:avLst/>
          </a:prstGeom>
          <a:noFill/>
          <a:ln w="19050" cap="flat" cmpd="sng">
            <a:solidFill>
              <a:schemeClr val="dk1"/>
            </a:solidFill>
            <a:prstDash val="solid"/>
            <a:round/>
            <a:headEnd type="none" w="med" len="med"/>
            <a:tailEnd type="none" w="med" len="med"/>
          </a:ln>
        </p:spPr>
      </p:cxnSp>
      <p:cxnSp>
        <p:nvCxnSpPr>
          <p:cNvPr id="285" name="Google Shape;285;p22"/>
          <p:cNvCxnSpPr/>
          <p:nvPr/>
        </p:nvCxnSpPr>
        <p:spPr>
          <a:xfrm>
            <a:off x="8817050" y="-11400"/>
            <a:ext cx="0" cy="5166300"/>
          </a:xfrm>
          <a:prstGeom prst="straightConnector1">
            <a:avLst/>
          </a:prstGeom>
          <a:noFill/>
          <a:ln w="19050" cap="flat" cmpd="sng">
            <a:solidFill>
              <a:schemeClr val="dk1"/>
            </a:solidFill>
            <a:prstDash val="solid"/>
            <a:round/>
            <a:headEnd type="none" w="med" len="med"/>
            <a:tailEnd type="none" w="med" len="med"/>
          </a:ln>
        </p:spPr>
      </p:cxnSp>
      <p:grpSp>
        <p:nvGrpSpPr>
          <p:cNvPr id="286" name="Google Shape;286;p22"/>
          <p:cNvGrpSpPr/>
          <p:nvPr/>
        </p:nvGrpSpPr>
        <p:grpSpPr>
          <a:xfrm>
            <a:off x="2831700" y="0"/>
            <a:ext cx="3481037" cy="792026"/>
            <a:chOff x="-131" y="100"/>
            <a:chExt cx="9143781" cy="534900"/>
          </a:xfrm>
        </p:grpSpPr>
        <p:sp>
          <p:nvSpPr>
            <p:cNvPr id="287" name="Google Shape;287;p22"/>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22"/>
          <p:cNvGrpSpPr/>
          <p:nvPr/>
        </p:nvGrpSpPr>
        <p:grpSpPr>
          <a:xfrm>
            <a:off x="2831700" y="4351475"/>
            <a:ext cx="3481037" cy="792026"/>
            <a:chOff x="-131" y="100"/>
            <a:chExt cx="9143781" cy="534900"/>
          </a:xfrm>
        </p:grpSpPr>
        <p:sp>
          <p:nvSpPr>
            <p:cNvPr id="291" name="Google Shape;291;p22"/>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1pPr>
            <a:lvl2pPr lvl="1" algn="ctr" rtl="0">
              <a:spcBef>
                <a:spcPts val="0"/>
              </a:spcBef>
              <a:spcAft>
                <a:spcPts val="0"/>
              </a:spcAft>
              <a:buClr>
                <a:schemeClr val="dk1"/>
              </a:buClr>
              <a:buSzPts val="3500"/>
              <a:buFont typeface="Inter"/>
              <a:buNone/>
              <a:defRPr sz="3500">
                <a:solidFill>
                  <a:schemeClr val="dk1"/>
                </a:solidFill>
                <a:latin typeface="Inter"/>
                <a:ea typeface="Inter"/>
                <a:cs typeface="Inter"/>
                <a:sym typeface="Inter"/>
              </a:defRPr>
            </a:lvl2pPr>
            <a:lvl3pPr lvl="2" algn="ctr" rtl="0">
              <a:spcBef>
                <a:spcPts val="0"/>
              </a:spcBef>
              <a:spcAft>
                <a:spcPts val="0"/>
              </a:spcAft>
              <a:buClr>
                <a:schemeClr val="dk1"/>
              </a:buClr>
              <a:buSzPts val="3500"/>
              <a:buFont typeface="Inter"/>
              <a:buNone/>
              <a:defRPr sz="3500">
                <a:solidFill>
                  <a:schemeClr val="dk1"/>
                </a:solidFill>
                <a:latin typeface="Inter"/>
                <a:ea typeface="Inter"/>
                <a:cs typeface="Inter"/>
                <a:sym typeface="Inter"/>
              </a:defRPr>
            </a:lvl3pPr>
            <a:lvl4pPr lvl="3" algn="ctr" rtl="0">
              <a:spcBef>
                <a:spcPts val="0"/>
              </a:spcBef>
              <a:spcAft>
                <a:spcPts val="0"/>
              </a:spcAft>
              <a:buClr>
                <a:schemeClr val="dk1"/>
              </a:buClr>
              <a:buSzPts val="3500"/>
              <a:buFont typeface="Inter"/>
              <a:buNone/>
              <a:defRPr sz="3500">
                <a:solidFill>
                  <a:schemeClr val="dk1"/>
                </a:solidFill>
                <a:latin typeface="Inter"/>
                <a:ea typeface="Inter"/>
                <a:cs typeface="Inter"/>
                <a:sym typeface="Inter"/>
              </a:defRPr>
            </a:lvl4pPr>
            <a:lvl5pPr lvl="4" algn="ctr" rtl="0">
              <a:spcBef>
                <a:spcPts val="0"/>
              </a:spcBef>
              <a:spcAft>
                <a:spcPts val="0"/>
              </a:spcAft>
              <a:buClr>
                <a:schemeClr val="dk1"/>
              </a:buClr>
              <a:buSzPts val="3500"/>
              <a:buFont typeface="Inter"/>
              <a:buNone/>
              <a:defRPr sz="3500">
                <a:solidFill>
                  <a:schemeClr val="dk1"/>
                </a:solidFill>
                <a:latin typeface="Inter"/>
                <a:ea typeface="Inter"/>
                <a:cs typeface="Inter"/>
                <a:sym typeface="Inter"/>
              </a:defRPr>
            </a:lvl5pPr>
            <a:lvl6pPr lvl="5" algn="ctr" rtl="0">
              <a:spcBef>
                <a:spcPts val="0"/>
              </a:spcBef>
              <a:spcAft>
                <a:spcPts val="0"/>
              </a:spcAft>
              <a:buClr>
                <a:schemeClr val="dk1"/>
              </a:buClr>
              <a:buSzPts val="3500"/>
              <a:buFont typeface="Inter"/>
              <a:buNone/>
              <a:defRPr sz="3500">
                <a:solidFill>
                  <a:schemeClr val="dk1"/>
                </a:solidFill>
                <a:latin typeface="Inter"/>
                <a:ea typeface="Inter"/>
                <a:cs typeface="Inter"/>
                <a:sym typeface="Inter"/>
              </a:defRPr>
            </a:lvl6pPr>
            <a:lvl7pPr lvl="6" algn="ctr" rtl="0">
              <a:spcBef>
                <a:spcPts val="0"/>
              </a:spcBef>
              <a:spcAft>
                <a:spcPts val="0"/>
              </a:spcAft>
              <a:buClr>
                <a:schemeClr val="dk1"/>
              </a:buClr>
              <a:buSzPts val="3500"/>
              <a:buFont typeface="Inter"/>
              <a:buNone/>
              <a:defRPr sz="3500">
                <a:solidFill>
                  <a:schemeClr val="dk1"/>
                </a:solidFill>
                <a:latin typeface="Inter"/>
                <a:ea typeface="Inter"/>
                <a:cs typeface="Inter"/>
                <a:sym typeface="Inter"/>
              </a:defRPr>
            </a:lvl7pPr>
            <a:lvl8pPr lvl="7" algn="ctr" rtl="0">
              <a:spcBef>
                <a:spcPts val="0"/>
              </a:spcBef>
              <a:spcAft>
                <a:spcPts val="0"/>
              </a:spcAft>
              <a:buClr>
                <a:schemeClr val="dk1"/>
              </a:buClr>
              <a:buSzPts val="3500"/>
              <a:buFont typeface="Inter"/>
              <a:buNone/>
              <a:defRPr sz="3500">
                <a:solidFill>
                  <a:schemeClr val="dk1"/>
                </a:solidFill>
                <a:latin typeface="Inter"/>
                <a:ea typeface="Inter"/>
                <a:cs typeface="Inter"/>
                <a:sym typeface="Inter"/>
              </a:defRPr>
            </a:lvl8pPr>
            <a:lvl9pPr lvl="8" algn="ctr" rtl="0">
              <a:spcBef>
                <a:spcPts val="0"/>
              </a:spcBef>
              <a:spcAft>
                <a:spcPts val="0"/>
              </a:spcAft>
              <a:buClr>
                <a:schemeClr val="dk1"/>
              </a:buClr>
              <a:buSzPts val="3500"/>
              <a:buFont typeface="Inter"/>
              <a:buNone/>
              <a:defRPr sz="3500">
                <a:solidFill>
                  <a:schemeClr val="dk1"/>
                </a:solidFill>
                <a:latin typeface="Inter"/>
                <a:ea typeface="Inter"/>
                <a:cs typeface="Inter"/>
                <a:sym typeface="Inter"/>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1pPr>
            <a:lvl2pPr marL="914400" lvl="1" indent="-30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2pPr>
            <a:lvl3pPr marL="1371600" lvl="2" indent="-30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3pPr>
            <a:lvl4pPr marL="1828800" lvl="3" indent="-30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4pPr>
            <a:lvl5pPr marL="2286000" lvl="4" indent="-30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5pPr>
            <a:lvl6pPr marL="2743200" lvl="5" indent="-30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6pPr>
            <a:lvl7pPr marL="3200400" lvl="6" indent="-30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7pPr>
            <a:lvl8pPr marL="3657600" lvl="7" indent="-30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8pPr>
            <a:lvl9pPr marL="4114800" lvl="8" indent="-304800">
              <a:lnSpc>
                <a:spcPct val="100000"/>
              </a:lnSpc>
              <a:spcBef>
                <a:spcPts val="0"/>
              </a:spcBef>
              <a:spcAft>
                <a:spcPts val="0"/>
              </a:spcAft>
              <a:buClr>
                <a:schemeClr val="dk1"/>
              </a:buClr>
              <a:buSzPts val="1200"/>
              <a:buFont typeface="Epilogue"/>
              <a:buChar char="■"/>
              <a:defRPr sz="1200">
                <a:solidFill>
                  <a:schemeClr val="dk1"/>
                </a:solidFill>
                <a:latin typeface="Epilogue"/>
                <a:ea typeface="Epilogue"/>
                <a:cs typeface="Epilogue"/>
                <a:sym typeface="Epilog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8" r:id="rId4"/>
    <p:sldLayoutId id="2147483659" r:id="rId5"/>
    <p:sldLayoutId id="2147483668"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3"/>
        <p:cNvGrpSpPr/>
        <p:nvPr/>
      </p:nvGrpSpPr>
      <p:grpSpPr>
        <a:xfrm>
          <a:off x="0" y="0"/>
          <a:ext cx="0" cy="0"/>
          <a:chOff x="0" y="0"/>
          <a:chExt cx="0" cy="0"/>
        </a:xfrm>
      </p:grpSpPr>
      <p:sp>
        <p:nvSpPr>
          <p:cNvPr id="304" name="Google Shape;304;p26"/>
          <p:cNvSpPr txBox="1">
            <a:spLocks noGrp="1"/>
          </p:cNvSpPr>
          <p:nvPr>
            <p:ph type="ctrTitle"/>
          </p:nvPr>
        </p:nvSpPr>
        <p:spPr>
          <a:xfrm>
            <a:off x="1255050" y="2187458"/>
            <a:ext cx="6633900" cy="76858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Dentelligence System</a:t>
            </a:r>
            <a:endParaRPr dirty="0"/>
          </a:p>
        </p:txBody>
      </p:sp>
      <p:grpSp>
        <p:nvGrpSpPr>
          <p:cNvPr id="306" name="Google Shape;306;p26"/>
          <p:cNvGrpSpPr/>
          <p:nvPr/>
        </p:nvGrpSpPr>
        <p:grpSpPr>
          <a:xfrm rot="-899799">
            <a:off x="2157437" y="346360"/>
            <a:ext cx="1221904" cy="1221922"/>
            <a:chOff x="9486901" y="4519275"/>
            <a:chExt cx="2159720" cy="2159752"/>
          </a:xfrm>
        </p:grpSpPr>
        <p:sp>
          <p:nvSpPr>
            <p:cNvPr id="307" name="Google Shape;307;p26"/>
            <p:cNvSpPr/>
            <p:nvPr/>
          </p:nvSpPr>
          <p:spPr>
            <a:xfrm>
              <a:off x="9486901" y="4519327"/>
              <a:ext cx="2159700" cy="215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9631075" y="4519275"/>
              <a:ext cx="1871400" cy="1359300"/>
            </a:xfrm>
            <a:prstGeom prst="ellipse">
              <a:avLst/>
            </a:prstGeom>
            <a:gradFill>
              <a:gsLst>
                <a:gs pos="0">
                  <a:srgbClr val="000000">
                    <a:alpha val="13333"/>
                  </a:srgbClr>
                </a:gs>
                <a:gs pos="72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9" name="Google Shape;309;p26"/>
            <p:cNvPicPr preferRelativeResize="0"/>
            <p:nvPr/>
          </p:nvPicPr>
          <p:blipFill rotWithShape="1">
            <a:blip r:embed="rId3">
              <a:alphaModFix/>
            </a:blip>
            <a:srcRect l="3745" t="-13186" r="4670" b="11828"/>
            <a:stretch/>
          </p:blipFill>
          <p:spPr>
            <a:xfrm>
              <a:off x="9486921" y="4519277"/>
              <a:ext cx="2159700" cy="2159700"/>
            </a:xfrm>
            <a:prstGeom prst="ellipse">
              <a:avLst/>
            </a:prstGeom>
            <a:noFill/>
            <a:ln w="38100" cap="flat" cmpd="sng">
              <a:solidFill>
                <a:srgbClr val="DEDEDE"/>
              </a:solidFill>
              <a:prstDash val="solid"/>
              <a:round/>
              <a:headEnd type="none" w="sm" len="sm"/>
              <a:tailEnd type="none" w="sm" len="sm"/>
            </a:ln>
          </p:spPr>
        </p:pic>
      </p:grpSp>
      <p:pic>
        <p:nvPicPr>
          <p:cNvPr id="310" name="Google Shape;310;p26"/>
          <p:cNvPicPr preferRelativeResize="0"/>
          <p:nvPr/>
        </p:nvPicPr>
        <p:blipFill rotWithShape="1">
          <a:blip r:embed="rId4">
            <a:alphaModFix/>
          </a:blip>
          <a:srcRect t="23589" b="23589"/>
          <a:stretch/>
        </p:blipFill>
        <p:spPr>
          <a:xfrm rot="702729">
            <a:off x="5195503" y="3868985"/>
            <a:ext cx="1811745" cy="95695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BA7EB546-EB43-FAFB-2178-9DCFD0357E62}"/>
            </a:ext>
          </a:extLst>
        </p:cNvPr>
        <p:cNvGrpSpPr/>
        <p:nvPr/>
      </p:nvGrpSpPr>
      <p:grpSpPr>
        <a:xfrm>
          <a:off x="0" y="0"/>
          <a:ext cx="0" cy="0"/>
          <a:chOff x="0" y="0"/>
          <a:chExt cx="0" cy="0"/>
        </a:xfrm>
      </p:grpSpPr>
      <p:sp>
        <p:nvSpPr>
          <p:cNvPr id="329" name="Google Shape;329;p28">
            <a:extLst>
              <a:ext uri="{FF2B5EF4-FFF2-40B4-BE49-F238E27FC236}">
                <a16:creationId xmlns:a16="http://schemas.microsoft.com/office/drawing/2014/main" id="{CA6D0C76-33D9-0AE9-E775-13ACA9F390A3}"/>
              </a:ext>
            </a:extLst>
          </p:cNvPr>
          <p:cNvSpPr txBox="1">
            <a:spLocks noGrp="1"/>
          </p:cNvSpPr>
          <p:nvPr>
            <p:ph type="title" idx="6"/>
          </p:nvPr>
        </p:nvSpPr>
        <p:spPr>
          <a:xfrm>
            <a:off x="9808708" y="3871066"/>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33" name="Google Shape;333;p28">
            <a:extLst>
              <a:ext uri="{FF2B5EF4-FFF2-40B4-BE49-F238E27FC236}">
                <a16:creationId xmlns:a16="http://schemas.microsoft.com/office/drawing/2014/main" id="{65E25930-0D13-3496-8D41-3C903B168D1C}"/>
              </a:ext>
            </a:extLst>
          </p:cNvPr>
          <p:cNvSpPr txBox="1">
            <a:spLocks noGrp="1"/>
          </p:cNvSpPr>
          <p:nvPr>
            <p:ph type="subTitle" idx="9"/>
          </p:nvPr>
        </p:nvSpPr>
        <p:spPr>
          <a:xfrm>
            <a:off x="-1975178" y="3871066"/>
            <a:ext cx="1258268" cy="63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err="1"/>
              <a:t>DataSet</a:t>
            </a:r>
            <a:endParaRPr lang="en-US" sz="2000" dirty="0"/>
          </a:p>
        </p:txBody>
      </p:sp>
      <p:sp>
        <p:nvSpPr>
          <p:cNvPr id="6" name="Google Shape;372;p31">
            <a:extLst>
              <a:ext uri="{FF2B5EF4-FFF2-40B4-BE49-F238E27FC236}">
                <a16:creationId xmlns:a16="http://schemas.microsoft.com/office/drawing/2014/main" id="{898DC514-6E51-6C0F-747C-6D8F212CA5B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Related Work</a:t>
            </a:r>
            <a:endParaRPr dirty="0">
              <a:solidFill>
                <a:schemeClr val="tx1"/>
              </a:solidFill>
            </a:endParaRPr>
          </a:p>
        </p:txBody>
      </p:sp>
      <p:sp>
        <p:nvSpPr>
          <p:cNvPr id="7" name="TextBox 6">
            <a:extLst>
              <a:ext uri="{FF2B5EF4-FFF2-40B4-BE49-F238E27FC236}">
                <a16:creationId xmlns:a16="http://schemas.microsoft.com/office/drawing/2014/main" id="{0E3F2549-AF2D-A107-B745-1386042BD69A}"/>
              </a:ext>
            </a:extLst>
          </p:cNvPr>
          <p:cNvSpPr txBox="1"/>
          <p:nvPr/>
        </p:nvSpPr>
        <p:spPr>
          <a:xfrm>
            <a:off x="720000" y="1663809"/>
            <a:ext cx="7704000" cy="1952650"/>
          </a:xfrm>
          <a:prstGeom prst="rect">
            <a:avLst/>
          </a:prstGeom>
          <a:noFill/>
        </p:spPr>
        <p:txBody>
          <a:bodyPr wrap="square">
            <a:spAutoFit/>
          </a:bodyPr>
          <a:lstStyle/>
          <a:p>
            <a:pPr algn="just">
              <a:lnSpc>
                <a:spcPct val="125000"/>
              </a:lnSpc>
            </a:pPr>
            <a:r>
              <a:rPr lang="en-US" dirty="0"/>
              <a:t>More recently, the field has moved toward end-to-end AI systems. </a:t>
            </a:r>
            <a:r>
              <a:rPr lang="en-US" dirty="0" err="1"/>
              <a:t>Hamamci</a:t>
            </a:r>
            <a:r>
              <a:rPr lang="en-US" dirty="0"/>
              <a:t> et al. (2023) introduced a diffusion-based hierarchical multi-label model that could handle tooth numbering, quadrant identification, and disease classification simultaneously, even with partially labeled data. Wang et al. (2025) proposed a robust multinational model integrating YOLOv8 for detection and DeepLabv3 for segmentation, achieving near-human performance across eight diagnostic categories. These integrated systems represent a shift toward scalable, real-world dental AI applications like </a:t>
            </a:r>
            <a:r>
              <a:rPr lang="en-US" b="1" dirty="0" err="1">
                <a:solidFill>
                  <a:schemeClr val="tx2">
                    <a:lumMod val="75000"/>
                  </a:schemeClr>
                </a:solidFill>
              </a:rPr>
              <a:t>Dentelligence</a:t>
            </a:r>
            <a:r>
              <a:rPr lang="en-US" dirty="0"/>
              <a:t>.</a:t>
            </a:r>
            <a:endParaRPr lang="en-US" dirty="0">
              <a:latin typeface="Inter" panose="020B0604020202020204" charset="0"/>
              <a:ea typeface="Inter" panose="020B0604020202020204" charset="0"/>
            </a:endParaRPr>
          </a:p>
        </p:txBody>
      </p:sp>
      <p:sp>
        <p:nvSpPr>
          <p:cNvPr id="8" name="Google Shape;5651;p60">
            <a:extLst>
              <a:ext uri="{FF2B5EF4-FFF2-40B4-BE49-F238E27FC236}">
                <a16:creationId xmlns:a16="http://schemas.microsoft.com/office/drawing/2014/main" id="{784C3F54-5758-4BDD-A45B-2F4469682B9E}"/>
              </a:ext>
            </a:extLst>
          </p:cNvPr>
          <p:cNvSpPr/>
          <p:nvPr/>
        </p:nvSpPr>
        <p:spPr>
          <a:xfrm>
            <a:off x="510406" y="1755214"/>
            <a:ext cx="209594" cy="205353"/>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58669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0">
          <a:extLst>
            <a:ext uri="{FF2B5EF4-FFF2-40B4-BE49-F238E27FC236}">
              <a16:creationId xmlns:a16="http://schemas.microsoft.com/office/drawing/2014/main" id="{42BC292C-E83B-3145-86DC-54A827858917}"/>
            </a:ext>
          </a:extLst>
        </p:cNvPr>
        <p:cNvGrpSpPr/>
        <p:nvPr/>
      </p:nvGrpSpPr>
      <p:grpSpPr>
        <a:xfrm>
          <a:off x="0" y="0"/>
          <a:ext cx="0" cy="0"/>
          <a:chOff x="0" y="0"/>
          <a:chExt cx="0" cy="0"/>
        </a:xfrm>
      </p:grpSpPr>
      <p:pic>
        <p:nvPicPr>
          <p:cNvPr id="341" name="Google Shape;341;p29">
            <a:extLst>
              <a:ext uri="{FF2B5EF4-FFF2-40B4-BE49-F238E27FC236}">
                <a16:creationId xmlns:a16="http://schemas.microsoft.com/office/drawing/2014/main" id="{CCAF706B-0973-A685-D1C5-6584AB10A3A7}"/>
              </a:ext>
            </a:extLst>
          </p:cNvPr>
          <p:cNvPicPr preferRelativeResize="0">
            <a:picLocks noGrp="1"/>
          </p:cNvPicPr>
          <p:nvPr>
            <p:ph type="pic" idx="3"/>
          </p:nvPr>
        </p:nvPicPr>
        <p:blipFill rotWithShape="1">
          <a:blip r:embed="rId3"/>
          <a:srcRect l="131" r="-342"/>
          <a:stretch/>
        </p:blipFill>
        <p:spPr>
          <a:xfrm>
            <a:off x="1451157" y="480176"/>
            <a:ext cx="6105201" cy="2757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42" name="Google Shape;342;p29">
            <a:extLst>
              <a:ext uri="{FF2B5EF4-FFF2-40B4-BE49-F238E27FC236}">
                <a16:creationId xmlns:a16="http://schemas.microsoft.com/office/drawing/2014/main" id="{CDA80F49-02EC-C380-8DA4-A812B208E4E1}"/>
              </a:ext>
            </a:extLst>
          </p:cNvPr>
          <p:cNvGrpSpPr/>
          <p:nvPr/>
        </p:nvGrpSpPr>
        <p:grpSpPr>
          <a:xfrm>
            <a:off x="2831700" y="0"/>
            <a:ext cx="3481037" cy="792026"/>
            <a:chOff x="-131" y="100"/>
            <a:chExt cx="9143781" cy="534900"/>
          </a:xfrm>
        </p:grpSpPr>
        <p:sp>
          <p:nvSpPr>
            <p:cNvPr id="343" name="Google Shape;343;p29">
              <a:extLst>
                <a:ext uri="{FF2B5EF4-FFF2-40B4-BE49-F238E27FC236}">
                  <a16:creationId xmlns:a16="http://schemas.microsoft.com/office/drawing/2014/main" id="{677024E2-31CD-3014-DEC6-335E551E6928}"/>
                </a:ext>
              </a:extLst>
            </p:cNvPr>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9">
              <a:extLst>
                <a:ext uri="{FF2B5EF4-FFF2-40B4-BE49-F238E27FC236}">
                  <a16:creationId xmlns:a16="http://schemas.microsoft.com/office/drawing/2014/main" id="{E9B9A571-6870-5C34-B69B-E6DC2DF99D48}"/>
                </a:ext>
              </a:extLst>
            </p:cNvPr>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a:extLst>
                <a:ext uri="{FF2B5EF4-FFF2-40B4-BE49-F238E27FC236}">
                  <a16:creationId xmlns:a16="http://schemas.microsoft.com/office/drawing/2014/main" id="{F25C3D24-4625-6263-23C4-1ACC47A01773}"/>
                </a:ext>
              </a:extLst>
            </p:cNvPr>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9">
            <a:extLst>
              <a:ext uri="{FF2B5EF4-FFF2-40B4-BE49-F238E27FC236}">
                <a16:creationId xmlns:a16="http://schemas.microsoft.com/office/drawing/2014/main" id="{0EFD5034-7D32-5EE1-FDF9-9482872C5DF8}"/>
              </a:ext>
            </a:extLst>
          </p:cNvPr>
          <p:cNvSpPr txBox="1">
            <a:spLocks noGrp="1"/>
          </p:cNvSpPr>
          <p:nvPr>
            <p:ph type="title"/>
          </p:nvPr>
        </p:nvSpPr>
        <p:spPr>
          <a:xfrm>
            <a:off x="3367924" y="3549241"/>
            <a:ext cx="2507096" cy="10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dirty="0" err="1"/>
              <a:t>DataSet</a:t>
            </a:r>
            <a:endParaRPr lang="en-US" sz="4000" dirty="0"/>
          </a:p>
        </p:txBody>
      </p:sp>
      <p:sp>
        <p:nvSpPr>
          <p:cNvPr id="347" name="Google Shape;347;p29">
            <a:extLst>
              <a:ext uri="{FF2B5EF4-FFF2-40B4-BE49-F238E27FC236}">
                <a16:creationId xmlns:a16="http://schemas.microsoft.com/office/drawing/2014/main" id="{AF3456C3-40E0-47FB-9B0A-299466634097}"/>
              </a:ext>
            </a:extLst>
          </p:cNvPr>
          <p:cNvSpPr txBox="1">
            <a:spLocks noGrp="1"/>
          </p:cNvSpPr>
          <p:nvPr>
            <p:ph type="title" idx="2"/>
          </p:nvPr>
        </p:nvSpPr>
        <p:spPr>
          <a:xfrm>
            <a:off x="1965594" y="3549241"/>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pic>
        <p:nvPicPr>
          <p:cNvPr id="2" name="Google Shape;644;p45">
            <a:extLst>
              <a:ext uri="{FF2B5EF4-FFF2-40B4-BE49-F238E27FC236}">
                <a16:creationId xmlns:a16="http://schemas.microsoft.com/office/drawing/2014/main" id="{E1A56DD1-60A1-FA40-E48E-2126607CFFC8}"/>
              </a:ext>
            </a:extLst>
          </p:cNvPr>
          <p:cNvPicPr preferRelativeResize="0"/>
          <p:nvPr/>
        </p:nvPicPr>
        <p:blipFill rotWithShape="1">
          <a:blip r:embed="rId4">
            <a:alphaModFix/>
          </a:blip>
          <a:srcRect r="10346"/>
          <a:stretch/>
        </p:blipFill>
        <p:spPr>
          <a:xfrm rot="21116807">
            <a:off x="1538850" y="-152159"/>
            <a:ext cx="1704324" cy="1900933"/>
          </a:xfrm>
          <a:prstGeom prst="rect">
            <a:avLst/>
          </a:prstGeom>
          <a:noFill/>
          <a:ln>
            <a:noFill/>
          </a:ln>
        </p:spPr>
      </p:pic>
    </p:spTree>
    <p:extLst>
      <p:ext uri="{BB962C8B-B14F-4D97-AF65-F5344CB8AC3E}">
        <p14:creationId xmlns:p14="http://schemas.microsoft.com/office/powerpoint/2010/main" val="39675383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D690247D-15A9-3CCE-905D-82F5DDBFA2E5}"/>
            </a:ext>
          </a:extLst>
        </p:cNvPr>
        <p:cNvGrpSpPr/>
        <p:nvPr/>
      </p:nvGrpSpPr>
      <p:grpSpPr>
        <a:xfrm>
          <a:off x="0" y="0"/>
          <a:ext cx="0" cy="0"/>
          <a:chOff x="0" y="0"/>
          <a:chExt cx="0" cy="0"/>
        </a:xfrm>
      </p:grpSpPr>
      <p:sp>
        <p:nvSpPr>
          <p:cNvPr id="329" name="Google Shape;329;p28">
            <a:extLst>
              <a:ext uri="{FF2B5EF4-FFF2-40B4-BE49-F238E27FC236}">
                <a16:creationId xmlns:a16="http://schemas.microsoft.com/office/drawing/2014/main" id="{4CC7BC84-CEF2-97FB-86C5-7EC527ACEE74}"/>
              </a:ext>
            </a:extLst>
          </p:cNvPr>
          <p:cNvSpPr txBox="1">
            <a:spLocks noGrp="1"/>
          </p:cNvSpPr>
          <p:nvPr>
            <p:ph type="title" idx="6"/>
          </p:nvPr>
        </p:nvSpPr>
        <p:spPr>
          <a:xfrm>
            <a:off x="9808708" y="3871066"/>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33" name="Google Shape;333;p28">
            <a:extLst>
              <a:ext uri="{FF2B5EF4-FFF2-40B4-BE49-F238E27FC236}">
                <a16:creationId xmlns:a16="http://schemas.microsoft.com/office/drawing/2014/main" id="{B828FE8E-BB82-8866-0731-FE2DC4FA6886}"/>
              </a:ext>
            </a:extLst>
          </p:cNvPr>
          <p:cNvSpPr txBox="1">
            <a:spLocks noGrp="1"/>
          </p:cNvSpPr>
          <p:nvPr>
            <p:ph type="subTitle" idx="9"/>
          </p:nvPr>
        </p:nvSpPr>
        <p:spPr>
          <a:xfrm>
            <a:off x="-1975178" y="3871066"/>
            <a:ext cx="2318078" cy="635700"/>
          </a:xfrm>
          <a:prstGeom prst="rect">
            <a:avLst/>
          </a:prstGeom>
        </p:spPr>
        <p:txBody>
          <a:bodyPr spcFirstLastPara="1" wrap="square" lIns="91425" tIns="91425" rIns="91425" bIns="91425" anchor="ctr" anchorCtr="0">
            <a:noAutofit/>
          </a:bodyPr>
          <a:lstStyle/>
          <a:p>
            <a:pPr marL="0" indent="0" algn="l"/>
            <a:r>
              <a:rPr lang="en-US" sz="2000" dirty="0"/>
              <a:t>System Design</a:t>
            </a:r>
          </a:p>
          <a:p>
            <a:pPr marL="0" lvl="0" indent="0" algn="l" rtl="0">
              <a:spcBef>
                <a:spcPts val="0"/>
              </a:spcBef>
              <a:spcAft>
                <a:spcPts val="0"/>
              </a:spcAft>
              <a:buNone/>
            </a:pPr>
            <a:endParaRPr lang="en-US" sz="2000" dirty="0"/>
          </a:p>
        </p:txBody>
      </p:sp>
      <p:sp>
        <p:nvSpPr>
          <p:cNvPr id="6" name="Google Shape;372;p31">
            <a:extLst>
              <a:ext uri="{FF2B5EF4-FFF2-40B4-BE49-F238E27FC236}">
                <a16:creationId xmlns:a16="http://schemas.microsoft.com/office/drawing/2014/main" id="{98B6A412-F7AC-4D4D-2DFE-0253401404F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3200" dirty="0" err="1"/>
              <a:t>DataSet</a:t>
            </a:r>
            <a:endParaRPr dirty="0">
              <a:solidFill>
                <a:schemeClr val="tx1"/>
              </a:solidFill>
            </a:endParaRPr>
          </a:p>
        </p:txBody>
      </p:sp>
      <p:sp>
        <p:nvSpPr>
          <p:cNvPr id="3" name="TextBox 2">
            <a:extLst>
              <a:ext uri="{FF2B5EF4-FFF2-40B4-BE49-F238E27FC236}">
                <a16:creationId xmlns:a16="http://schemas.microsoft.com/office/drawing/2014/main" id="{FDA1AAAB-77FF-5832-27BB-42C354CA33AE}"/>
              </a:ext>
            </a:extLst>
          </p:cNvPr>
          <p:cNvSpPr txBox="1"/>
          <p:nvPr/>
        </p:nvSpPr>
        <p:spPr>
          <a:xfrm>
            <a:off x="565740" y="1129613"/>
            <a:ext cx="8012520" cy="3568862"/>
          </a:xfrm>
          <a:prstGeom prst="rect">
            <a:avLst/>
          </a:prstGeom>
          <a:noFill/>
        </p:spPr>
        <p:txBody>
          <a:bodyPr wrap="square">
            <a:spAutoFit/>
          </a:bodyPr>
          <a:lstStyle/>
          <a:p>
            <a:pPr algn="just">
              <a:lnSpc>
                <a:spcPct val="125000"/>
              </a:lnSpc>
              <a:buNone/>
            </a:pPr>
            <a:r>
              <a:rPr lang="en-US" dirty="0">
                <a:latin typeface="Inter" panose="020B0604020202020204" charset="0"/>
                <a:ea typeface="Inter" panose="020B0604020202020204" charset="0"/>
              </a:rPr>
              <a:t>The DENTEX dataset, introduced during the MICCAI 2023 Grand Challenge, comprises panoramic dental X-rays collected from three different institutions. These images were obtained under standard clinical conditions but with varying equipment and protocols, ensuring diversity in the dataset. The dataset includes hierarchically annotated data:</a:t>
            </a:r>
          </a:p>
          <a:p>
            <a:pPr algn="just">
              <a:lnSpc>
                <a:spcPct val="125000"/>
              </a:lnSpc>
              <a:buNone/>
            </a:pPr>
            <a:endParaRPr lang="en-US" dirty="0">
              <a:latin typeface="Inter" panose="020B0604020202020204" charset="0"/>
              <a:ea typeface="Inter" panose="020B0604020202020204" charset="0"/>
            </a:endParaRPr>
          </a:p>
          <a:p>
            <a:pPr marL="285750" indent="-285750" algn="just">
              <a:lnSpc>
                <a:spcPct val="125000"/>
              </a:lnSpc>
              <a:buClr>
                <a:schemeClr val="bg2"/>
              </a:buClr>
              <a:buFont typeface="Wingdings" panose="05000000000000000000" pitchFamily="2" charset="2"/>
              <a:buChar char="§"/>
            </a:pPr>
            <a:r>
              <a:rPr lang="en-US" b="1" dirty="0">
                <a:latin typeface="Inter" panose="020B0604020202020204" charset="0"/>
                <a:ea typeface="Inter" panose="020B0604020202020204" charset="0"/>
              </a:rPr>
              <a:t>Partially annotated quadrant data</a:t>
            </a:r>
            <a:r>
              <a:rPr lang="en-US" dirty="0">
                <a:latin typeface="Inter" panose="020B0604020202020204" charset="0"/>
                <a:ea typeface="Inter" panose="020B0604020202020204" charset="0"/>
              </a:rPr>
              <a:t>: Images labeled with quadrant information.</a:t>
            </a:r>
          </a:p>
          <a:p>
            <a:pPr marL="285750" indent="-285750" algn="just">
              <a:lnSpc>
                <a:spcPct val="125000"/>
              </a:lnSpc>
              <a:buClr>
                <a:schemeClr val="bg2"/>
              </a:buClr>
              <a:buFont typeface="Wingdings" panose="05000000000000000000" pitchFamily="2" charset="2"/>
              <a:buChar char="§"/>
            </a:pPr>
            <a:r>
              <a:rPr lang="en-US" b="1" dirty="0">
                <a:latin typeface="Inter" panose="020B0604020202020204" charset="0"/>
                <a:ea typeface="Inter" panose="020B0604020202020204" charset="0"/>
              </a:rPr>
              <a:t>Partially annotated quadrant-enumeration data</a:t>
            </a:r>
            <a:r>
              <a:rPr lang="en-US" dirty="0">
                <a:latin typeface="Inter" panose="020B0604020202020204" charset="0"/>
                <a:ea typeface="Inter" panose="020B0604020202020204" charset="0"/>
              </a:rPr>
              <a:t>: Images labeled with quadrant and tooth enumeration (FDI numbering).</a:t>
            </a:r>
          </a:p>
          <a:p>
            <a:pPr marL="285750" indent="-285750" algn="just">
              <a:lnSpc>
                <a:spcPct val="125000"/>
              </a:lnSpc>
              <a:buClr>
                <a:schemeClr val="bg2"/>
              </a:buClr>
              <a:buFont typeface="Wingdings" panose="05000000000000000000" pitchFamily="2" charset="2"/>
              <a:buChar char="§"/>
            </a:pPr>
            <a:r>
              <a:rPr lang="en-US" b="1" dirty="0">
                <a:latin typeface="Inter" panose="020B0604020202020204" charset="0"/>
                <a:ea typeface="Inter" panose="020B0604020202020204" charset="0"/>
              </a:rPr>
              <a:t>Fully annotated quadrant-enumeration-diagnosis data</a:t>
            </a:r>
            <a:r>
              <a:rPr lang="en-US" dirty="0">
                <a:latin typeface="Inter" panose="020B0604020202020204" charset="0"/>
                <a:ea typeface="Inter" panose="020B0604020202020204" charset="0"/>
              </a:rPr>
              <a:t>: Images labeled with quadrant, tooth enumeration, and diagnosis information for four different dental conditions.</a:t>
            </a:r>
          </a:p>
          <a:p>
            <a:pPr marL="285750" indent="-285750" algn="just">
              <a:lnSpc>
                <a:spcPct val="125000"/>
              </a:lnSpc>
              <a:buClr>
                <a:schemeClr val="bg2"/>
              </a:buClr>
              <a:buFont typeface="Wingdings" panose="05000000000000000000" pitchFamily="2" charset="2"/>
              <a:buChar char="§"/>
            </a:pPr>
            <a:endParaRPr lang="en-US" dirty="0">
              <a:latin typeface="Inter" panose="020B0604020202020204" charset="0"/>
              <a:ea typeface="Inter" panose="020B0604020202020204" charset="0"/>
            </a:endParaRPr>
          </a:p>
          <a:p>
            <a:pPr algn="just">
              <a:lnSpc>
                <a:spcPct val="125000"/>
              </a:lnSpc>
            </a:pPr>
            <a:r>
              <a:rPr lang="en-US" dirty="0">
                <a:latin typeface="Inter" panose="020B0604020202020204" charset="0"/>
                <a:ea typeface="Inter" panose="020B0604020202020204" charset="0"/>
              </a:rPr>
              <a:t>This structured annotation allows for the development and evaluation of AI models across various levels of complexity in dental diagnostics.</a:t>
            </a:r>
          </a:p>
        </p:txBody>
      </p:sp>
    </p:spTree>
    <p:extLst>
      <p:ext uri="{BB962C8B-B14F-4D97-AF65-F5344CB8AC3E}">
        <p14:creationId xmlns:p14="http://schemas.microsoft.com/office/powerpoint/2010/main" val="32049239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0">
          <a:extLst>
            <a:ext uri="{FF2B5EF4-FFF2-40B4-BE49-F238E27FC236}">
              <a16:creationId xmlns:a16="http://schemas.microsoft.com/office/drawing/2014/main" id="{E5B4F51D-A5FF-B856-FF4A-07C2D306D8E8}"/>
            </a:ext>
          </a:extLst>
        </p:cNvPr>
        <p:cNvGrpSpPr/>
        <p:nvPr/>
      </p:nvGrpSpPr>
      <p:grpSpPr>
        <a:xfrm>
          <a:off x="0" y="0"/>
          <a:ext cx="0" cy="0"/>
          <a:chOff x="0" y="0"/>
          <a:chExt cx="0" cy="0"/>
        </a:xfrm>
      </p:grpSpPr>
      <p:pic>
        <p:nvPicPr>
          <p:cNvPr id="341" name="Google Shape;341;p29">
            <a:extLst>
              <a:ext uri="{FF2B5EF4-FFF2-40B4-BE49-F238E27FC236}">
                <a16:creationId xmlns:a16="http://schemas.microsoft.com/office/drawing/2014/main" id="{ECFDFDAC-08EC-0222-61EF-233D27A7B324}"/>
              </a:ext>
            </a:extLst>
          </p:cNvPr>
          <p:cNvPicPr preferRelativeResize="0">
            <a:picLocks noGrp="1"/>
          </p:cNvPicPr>
          <p:nvPr>
            <p:ph type="pic" idx="3"/>
          </p:nvPr>
        </p:nvPicPr>
        <p:blipFill rotWithShape="1">
          <a:blip r:embed="rId3"/>
          <a:srcRect l="131" r="-342"/>
          <a:stretch/>
        </p:blipFill>
        <p:spPr>
          <a:xfrm>
            <a:off x="1451157" y="480176"/>
            <a:ext cx="6105201" cy="2757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42" name="Google Shape;342;p29">
            <a:extLst>
              <a:ext uri="{FF2B5EF4-FFF2-40B4-BE49-F238E27FC236}">
                <a16:creationId xmlns:a16="http://schemas.microsoft.com/office/drawing/2014/main" id="{53582408-C757-BDA3-CEA7-7F03E86DC447}"/>
              </a:ext>
            </a:extLst>
          </p:cNvPr>
          <p:cNvGrpSpPr/>
          <p:nvPr/>
        </p:nvGrpSpPr>
        <p:grpSpPr>
          <a:xfrm>
            <a:off x="2831700" y="0"/>
            <a:ext cx="3481037" cy="792026"/>
            <a:chOff x="-131" y="100"/>
            <a:chExt cx="9143781" cy="534900"/>
          </a:xfrm>
        </p:grpSpPr>
        <p:sp>
          <p:nvSpPr>
            <p:cNvPr id="343" name="Google Shape;343;p29">
              <a:extLst>
                <a:ext uri="{FF2B5EF4-FFF2-40B4-BE49-F238E27FC236}">
                  <a16:creationId xmlns:a16="http://schemas.microsoft.com/office/drawing/2014/main" id="{9356C163-BCFA-6665-38FF-68E03613C1EF}"/>
                </a:ext>
              </a:extLst>
            </p:cNvPr>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9">
              <a:extLst>
                <a:ext uri="{FF2B5EF4-FFF2-40B4-BE49-F238E27FC236}">
                  <a16:creationId xmlns:a16="http://schemas.microsoft.com/office/drawing/2014/main" id="{B0882106-88A6-317A-8D1F-DFFD388CE778}"/>
                </a:ext>
              </a:extLst>
            </p:cNvPr>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a:extLst>
                <a:ext uri="{FF2B5EF4-FFF2-40B4-BE49-F238E27FC236}">
                  <a16:creationId xmlns:a16="http://schemas.microsoft.com/office/drawing/2014/main" id="{9473723E-452F-0959-D763-B64FFF04B289}"/>
                </a:ext>
              </a:extLst>
            </p:cNvPr>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9">
            <a:extLst>
              <a:ext uri="{FF2B5EF4-FFF2-40B4-BE49-F238E27FC236}">
                <a16:creationId xmlns:a16="http://schemas.microsoft.com/office/drawing/2014/main" id="{B76A1156-CA7C-BAFF-E6BA-84C277788974}"/>
              </a:ext>
            </a:extLst>
          </p:cNvPr>
          <p:cNvSpPr txBox="1">
            <a:spLocks noGrp="1"/>
          </p:cNvSpPr>
          <p:nvPr>
            <p:ph type="title"/>
          </p:nvPr>
        </p:nvSpPr>
        <p:spPr>
          <a:xfrm>
            <a:off x="3341387" y="3549240"/>
            <a:ext cx="4188434" cy="1059301"/>
          </a:xfrm>
          <a:prstGeom prst="rect">
            <a:avLst/>
          </a:prstGeom>
        </p:spPr>
        <p:txBody>
          <a:bodyPr spcFirstLastPara="1" wrap="square" lIns="91425" tIns="91425" rIns="91425" bIns="91425" anchor="ctr" anchorCtr="0">
            <a:noAutofit/>
          </a:bodyPr>
          <a:lstStyle/>
          <a:p>
            <a:pPr marL="0" indent="0" algn="l"/>
            <a:r>
              <a:rPr lang="en-US" sz="4000" dirty="0"/>
              <a:t>System Design</a:t>
            </a:r>
          </a:p>
        </p:txBody>
      </p:sp>
      <p:sp>
        <p:nvSpPr>
          <p:cNvPr id="347" name="Google Shape;347;p29">
            <a:extLst>
              <a:ext uri="{FF2B5EF4-FFF2-40B4-BE49-F238E27FC236}">
                <a16:creationId xmlns:a16="http://schemas.microsoft.com/office/drawing/2014/main" id="{0AD78AFB-CFAD-CEEA-B76E-44E56B033F2D}"/>
              </a:ext>
            </a:extLst>
          </p:cNvPr>
          <p:cNvSpPr txBox="1">
            <a:spLocks noGrp="1"/>
          </p:cNvSpPr>
          <p:nvPr>
            <p:ph type="title" idx="2"/>
          </p:nvPr>
        </p:nvSpPr>
        <p:spPr>
          <a:xfrm>
            <a:off x="1965594" y="3549241"/>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pic>
        <p:nvPicPr>
          <p:cNvPr id="2" name="Google Shape;644;p45">
            <a:extLst>
              <a:ext uri="{FF2B5EF4-FFF2-40B4-BE49-F238E27FC236}">
                <a16:creationId xmlns:a16="http://schemas.microsoft.com/office/drawing/2014/main" id="{40790E71-E58E-77A4-D440-06FD572F5491}"/>
              </a:ext>
            </a:extLst>
          </p:cNvPr>
          <p:cNvPicPr preferRelativeResize="0"/>
          <p:nvPr/>
        </p:nvPicPr>
        <p:blipFill rotWithShape="1">
          <a:blip r:embed="rId4">
            <a:alphaModFix/>
          </a:blip>
          <a:srcRect r="10346"/>
          <a:stretch/>
        </p:blipFill>
        <p:spPr>
          <a:xfrm rot="21116807">
            <a:off x="1538850" y="-152159"/>
            <a:ext cx="1704324" cy="1900933"/>
          </a:xfrm>
          <a:prstGeom prst="rect">
            <a:avLst/>
          </a:prstGeom>
          <a:noFill/>
          <a:ln>
            <a:noFill/>
          </a:ln>
        </p:spPr>
      </p:pic>
    </p:spTree>
    <p:extLst>
      <p:ext uri="{BB962C8B-B14F-4D97-AF65-F5344CB8AC3E}">
        <p14:creationId xmlns:p14="http://schemas.microsoft.com/office/powerpoint/2010/main" val="4039417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close-up of a radiograph&#10;&#10;AI-generated content may be incorrect.">
            <a:extLst>
              <a:ext uri="{FF2B5EF4-FFF2-40B4-BE49-F238E27FC236}">
                <a16:creationId xmlns:a16="http://schemas.microsoft.com/office/drawing/2014/main" id="{DE53AA45-4657-7DC8-C7C6-848A2729E77E}"/>
              </a:ext>
            </a:extLst>
          </p:cNvPr>
          <p:cNvPicPr>
            <a:picLocks noChangeAspect="1"/>
          </p:cNvPicPr>
          <p:nvPr/>
        </p:nvPicPr>
        <p:blipFill>
          <a:blip r:embed="rId3"/>
          <a:stretch>
            <a:fillRect/>
          </a:stretch>
        </p:blipFill>
        <p:spPr>
          <a:xfrm>
            <a:off x="2779786" y="853651"/>
            <a:ext cx="4005562" cy="4113204"/>
          </a:xfrm>
          <a:prstGeom prst="rect">
            <a:avLst/>
          </a:prstGeom>
        </p:spPr>
      </p:pic>
      <p:sp>
        <p:nvSpPr>
          <p:cNvPr id="8" name="Google Shape;346;p29">
            <a:extLst>
              <a:ext uri="{FF2B5EF4-FFF2-40B4-BE49-F238E27FC236}">
                <a16:creationId xmlns:a16="http://schemas.microsoft.com/office/drawing/2014/main" id="{9ED5B0A7-3A92-DBFE-F41B-80BB56B0EAC3}"/>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2" name="Rectangle 1">
            <a:extLst>
              <a:ext uri="{FF2B5EF4-FFF2-40B4-BE49-F238E27FC236}">
                <a16:creationId xmlns:a16="http://schemas.microsoft.com/office/drawing/2014/main" id="{60385F84-518A-E7CF-1FB7-520D394103A8}"/>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1EC8AAAF-3F45-8C13-A321-592AE3A2A220}"/>
              </a:ext>
            </a:extLst>
          </p:cNvPr>
          <p:cNvSpPr/>
          <p:nvPr/>
        </p:nvSpPr>
        <p:spPr>
          <a:xfrm>
            <a:off x="8312875"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08000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DFE38B-A981-45C5-C2B6-08AF3149F6A2}"/>
            </a:ext>
          </a:extLst>
        </p:cNvPr>
        <p:cNvGrpSpPr/>
        <p:nvPr/>
      </p:nvGrpSpPr>
      <p:grpSpPr>
        <a:xfrm>
          <a:off x="0" y="0"/>
          <a:ext cx="0" cy="0"/>
          <a:chOff x="0" y="0"/>
          <a:chExt cx="0" cy="0"/>
        </a:xfrm>
      </p:grpSpPr>
      <p:sp>
        <p:nvSpPr>
          <p:cNvPr id="20" name="S_15_2">
            <a:extLst>
              <a:ext uri="{FF2B5EF4-FFF2-40B4-BE49-F238E27FC236}">
                <a16:creationId xmlns:a16="http://schemas.microsoft.com/office/drawing/2014/main" id="{0F0A7FB3-0F46-11B8-BB97-8A95579A536E}"/>
              </a:ext>
            </a:extLst>
          </p:cNvPr>
          <p:cNvSpPr/>
          <p:nvPr/>
        </p:nvSpPr>
        <p:spPr>
          <a:xfrm>
            <a:off x="3810" y="0"/>
            <a:ext cx="41710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_15_6">
            <a:extLst>
              <a:ext uri="{FF2B5EF4-FFF2-40B4-BE49-F238E27FC236}">
                <a16:creationId xmlns:a16="http://schemas.microsoft.com/office/drawing/2014/main" id="{BCED7C8C-3B66-B62E-9068-D6A9556B3B62}"/>
              </a:ext>
            </a:extLst>
          </p:cNvPr>
          <p:cNvSpPr>
            <a:spLocks/>
          </p:cNvSpPr>
          <p:nvPr/>
        </p:nvSpPr>
        <p:spPr>
          <a:xfrm>
            <a:off x="8181433"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close-up of a radiograph&#10;&#10;AI-generated content may be incorrect.">
            <a:extLst>
              <a:ext uri="{FF2B5EF4-FFF2-40B4-BE49-F238E27FC236}">
                <a16:creationId xmlns:a16="http://schemas.microsoft.com/office/drawing/2014/main" id="{FE4EC2F8-4D46-3F38-BC46-02A6E61C9250}"/>
              </a:ext>
            </a:extLst>
          </p:cNvPr>
          <p:cNvPicPr>
            <a:picLocks noChangeAspect="1"/>
          </p:cNvPicPr>
          <p:nvPr/>
        </p:nvPicPr>
        <p:blipFill>
          <a:blip r:embed="rId3"/>
          <a:stretch>
            <a:fillRect/>
          </a:stretch>
        </p:blipFill>
        <p:spPr>
          <a:xfrm>
            <a:off x="-2532041" y="728157"/>
            <a:ext cx="10559845" cy="10843620"/>
          </a:xfrm>
          <a:prstGeom prst="rect">
            <a:avLst/>
          </a:prstGeom>
        </p:spPr>
      </p:pic>
      <p:sp>
        <p:nvSpPr>
          <p:cNvPr id="8" name="Google Shape;346;p29">
            <a:extLst>
              <a:ext uri="{FF2B5EF4-FFF2-40B4-BE49-F238E27FC236}">
                <a16:creationId xmlns:a16="http://schemas.microsoft.com/office/drawing/2014/main" id="{1F2C4E8B-76F6-EB7A-F0F8-28E0B15325AB}"/>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17" name="S_15_3">
            <a:extLst>
              <a:ext uri="{FF2B5EF4-FFF2-40B4-BE49-F238E27FC236}">
                <a16:creationId xmlns:a16="http://schemas.microsoft.com/office/drawing/2014/main" id="{068DD991-7E90-35DA-8445-51ADCE5E0057}"/>
              </a:ext>
            </a:extLst>
          </p:cNvPr>
          <p:cNvSpPr>
            <a:spLocks noChangeArrowheads="1"/>
          </p:cNvSpPr>
          <p:nvPr/>
        </p:nvSpPr>
        <p:spPr bwMode="auto">
          <a:xfrm>
            <a:off x="3747970" y="1717510"/>
            <a:ext cx="5396030" cy="18466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endParaRPr lang="en-US" altLang="en-US" b="1" dirty="0">
              <a:solidFill>
                <a:srgbClr val="434343"/>
              </a:solidFill>
              <a:latin typeface="Inter" panose="020B0604020202020204" charset="0"/>
              <a:ea typeface="Inter" panose="020B0604020202020204" charset="0"/>
            </a:endParaRPr>
          </a:p>
          <a:p>
            <a:pPr lvl="0" eaLnBrk="0" fontAlgn="base" hangingPunct="0">
              <a:spcBef>
                <a:spcPct val="0"/>
              </a:spcBef>
              <a:spcAft>
                <a:spcPct val="0"/>
              </a:spcAft>
              <a:buClr>
                <a:schemeClr val="bg2"/>
              </a:buClr>
              <a:buSzPct val="150000"/>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lang="en-US" altLang="en-US" b="1" dirty="0">
                <a:solidFill>
                  <a:srgbClr val="434343"/>
                </a:solidFill>
                <a:latin typeface="Inter" panose="020B0604020202020204" charset="0"/>
                <a:ea typeface="Inter" panose="020B0604020202020204" charset="0"/>
              </a:rPr>
              <a:t>Standardize panoramic X-rays to a consistent resolution</a:t>
            </a:r>
          </a:p>
          <a:p>
            <a:pPr lvl="0" eaLnBrk="0" fontAlgn="base" hangingPunct="0">
              <a:spcBef>
                <a:spcPct val="0"/>
              </a:spcBef>
              <a:spcAft>
                <a:spcPct val="0"/>
              </a:spcAft>
              <a:buClr>
                <a:schemeClr val="bg2"/>
              </a:buClr>
              <a:buSzPct val="150000"/>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lang="en-US" altLang="en-US" b="1" dirty="0">
                <a:solidFill>
                  <a:srgbClr val="434343"/>
                </a:solidFill>
                <a:latin typeface="Inter" panose="020B0604020202020204" charset="0"/>
                <a:ea typeface="Inter" panose="020B0604020202020204" charset="0"/>
              </a:rPr>
              <a:t>Normalize pixel intensity values to reduce variability</a:t>
            </a:r>
          </a:p>
          <a:p>
            <a:pPr lvl="0" eaLnBrk="0" fontAlgn="base" hangingPunct="0">
              <a:spcBef>
                <a:spcPct val="0"/>
              </a:spcBef>
              <a:spcAft>
                <a:spcPct val="0"/>
              </a:spcAft>
              <a:buClr>
                <a:schemeClr val="bg2"/>
              </a:buClr>
              <a:buSzPct val="150000"/>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lang="en-US" altLang="en-US" b="1" dirty="0">
                <a:solidFill>
                  <a:srgbClr val="434343"/>
                </a:solidFill>
                <a:latin typeface="Inter" panose="020B0604020202020204" charset="0"/>
                <a:ea typeface="Inter" panose="020B0604020202020204" charset="0"/>
              </a:rPr>
              <a:t>Apply data augmentation techniques</a:t>
            </a:r>
          </a:p>
          <a:p>
            <a:pPr eaLnBrk="0" fontAlgn="base" hangingPunct="0">
              <a:spcBef>
                <a:spcPct val="0"/>
              </a:spcBef>
              <a:spcAft>
                <a:spcPct val="0"/>
              </a:spcAft>
              <a:buClr>
                <a:schemeClr val="bg2"/>
              </a:buClr>
              <a:buSzPct val="150000"/>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lang="en-US" altLang="en-US" b="1" dirty="0">
                <a:solidFill>
                  <a:srgbClr val="434343"/>
                </a:solidFill>
                <a:latin typeface="Inter" panose="020B0604020202020204" charset="0"/>
                <a:ea typeface="Inter" panose="020B0604020202020204" charset="0"/>
              </a:rPr>
              <a:t>Ensure robust and high-quality inputs for all subsequent models</a:t>
            </a:r>
          </a:p>
          <a:p>
            <a:pPr marL="285750" lvl="0" indent="-285750" eaLnBrk="0" fontAlgn="base" hangingPunct="0">
              <a:spcBef>
                <a:spcPct val="0"/>
              </a:spcBef>
              <a:spcAft>
                <a:spcPct val="0"/>
              </a:spcAft>
              <a:buClr>
                <a:schemeClr val="bg2"/>
              </a:buClr>
              <a:buSzPct val="150000"/>
              <a:buFont typeface="Arial" panose="020B0604020202020204" pitchFamily="34" charset="0"/>
              <a:buChar char="•"/>
            </a:pPr>
            <a:endParaRPr lang="en-US" altLang="en-US"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1023469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DE5D07-C131-AF68-1346-274DA8F2D637}"/>
            </a:ext>
          </a:extLst>
        </p:cNvPr>
        <p:cNvGrpSpPr/>
        <p:nvPr/>
      </p:nvGrpSpPr>
      <p:grpSpPr>
        <a:xfrm>
          <a:off x="0" y="0"/>
          <a:ext cx="0" cy="0"/>
          <a:chOff x="0" y="0"/>
          <a:chExt cx="0" cy="0"/>
        </a:xfrm>
      </p:grpSpPr>
      <p:sp>
        <p:nvSpPr>
          <p:cNvPr id="20" name="S_15_3">
            <a:extLst>
              <a:ext uri="{FF2B5EF4-FFF2-40B4-BE49-F238E27FC236}">
                <a16:creationId xmlns:a16="http://schemas.microsoft.com/office/drawing/2014/main" id="{842263E8-AB43-D8DE-00C1-9D9BEB15759A}"/>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close-up of a radiograph&#10;&#10;AI-generated content may be incorrect.">
            <a:extLst>
              <a:ext uri="{FF2B5EF4-FFF2-40B4-BE49-F238E27FC236}">
                <a16:creationId xmlns:a16="http://schemas.microsoft.com/office/drawing/2014/main" id="{759C4C44-0443-3E6A-421E-FA129D434D9A}"/>
              </a:ext>
            </a:extLst>
          </p:cNvPr>
          <p:cNvPicPr>
            <a:picLocks noChangeAspect="1"/>
          </p:cNvPicPr>
          <p:nvPr/>
        </p:nvPicPr>
        <p:blipFill>
          <a:blip r:embed="rId3"/>
          <a:stretch>
            <a:fillRect/>
          </a:stretch>
        </p:blipFill>
        <p:spPr>
          <a:xfrm>
            <a:off x="-3674087" y="-2265415"/>
            <a:ext cx="10559845" cy="10843620"/>
          </a:xfrm>
          <a:prstGeom prst="rect">
            <a:avLst/>
          </a:prstGeom>
        </p:spPr>
      </p:pic>
      <p:sp>
        <p:nvSpPr>
          <p:cNvPr id="8" name="Google Shape;346;p29">
            <a:extLst>
              <a:ext uri="{FF2B5EF4-FFF2-40B4-BE49-F238E27FC236}">
                <a16:creationId xmlns:a16="http://schemas.microsoft.com/office/drawing/2014/main" id="{3C2EEBB7-F2E2-3348-F703-31C86C7B489F}"/>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21" name="S_15_2">
            <a:extLst>
              <a:ext uri="{FF2B5EF4-FFF2-40B4-BE49-F238E27FC236}">
                <a16:creationId xmlns:a16="http://schemas.microsoft.com/office/drawing/2014/main" id="{07F549F1-A1AC-7999-24F0-A40D61DB7CF4}"/>
              </a:ext>
            </a:extLst>
          </p:cNvPr>
          <p:cNvSpPr/>
          <p:nvPr/>
        </p:nvSpPr>
        <p:spPr>
          <a:xfrm>
            <a:off x="8312876"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862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500DBB-00A9-0FDD-717D-AA4594DBC2C1}"/>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B65AEE86-BDDE-31F7-0C2D-E353A9A400F4}"/>
              </a:ext>
            </a:extLst>
          </p:cNvPr>
          <p:cNvSpPr/>
          <p:nvPr/>
        </p:nvSpPr>
        <p:spPr>
          <a:xfrm>
            <a:off x="8312876"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9FF4B8B-B0AD-899A-1AB5-4C12E7D53D6F}"/>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close-up of a radiograph&#10;&#10;AI-generated content may be incorrect.">
            <a:extLst>
              <a:ext uri="{FF2B5EF4-FFF2-40B4-BE49-F238E27FC236}">
                <a16:creationId xmlns:a16="http://schemas.microsoft.com/office/drawing/2014/main" id="{AC63D1A6-2D79-90D8-C821-36177B2CD7C9}"/>
              </a:ext>
            </a:extLst>
          </p:cNvPr>
          <p:cNvPicPr>
            <a:picLocks noChangeAspect="1"/>
          </p:cNvPicPr>
          <p:nvPr/>
        </p:nvPicPr>
        <p:blipFill>
          <a:blip r:embed="rId3"/>
          <a:stretch>
            <a:fillRect/>
          </a:stretch>
        </p:blipFill>
        <p:spPr>
          <a:xfrm>
            <a:off x="-10895345" y="-4783850"/>
            <a:ext cx="13812279" cy="14183457"/>
          </a:xfrm>
          <a:prstGeom prst="rect">
            <a:avLst/>
          </a:prstGeom>
        </p:spPr>
      </p:pic>
      <p:sp>
        <p:nvSpPr>
          <p:cNvPr id="8" name="Google Shape;346;p29">
            <a:extLst>
              <a:ext uri="{FF2B5EF4-FFF2-40B4-BE49-F238E27FC236}">
                <a16:creationId xmlns:a16="http://schemas.microsoft.com/office/drawing/2014/main" id="{1A65BC2D-C315-710F-6CB9-3E44B931BAED}"/>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10" name="TextBox 9">
            <a:extLst>
              <a:ext uri="{FF2B5EF4-FFF2-40B4-BE49-F238E27FC236}">
                <a16:creationId xmlns:a16="http://schemas.microsoft.com/office/drawing/2014/main" id="{9BABD219-637D-0E61-EA70-63C72ABD0DD5}"/>
              </a:ext>
            </a:extLst>
          </p:cNvPr>
          <p:cNvSpPr txBox="1"/>
          <p:nvPr/>
        </p:nvSpPr>
        <p:spPr>
          <a:xfrm>
            <a:off x="3182946" y="1771531"/>
            <a:ext cx="5765942" cy="1600438"/>
          </a:xfrm>
          <a:prstGeom prst="rect">
            <a:avLst/>
          </a:prstGeom>
          <a:noFill/>
        </p:spPr>
        <p:txBody>
          <a:bodyPr wrap="square">
            <a:spAutoFit/>
          </a:bodyPr>
          <a:lstStyle/>
          <a:p>
            <a:pPr algn="just"/>
            <a:r>
              <a:rPr lang="en-US" b="1" dirty="0">
                <a:solidFill>
                  <a:srgbClr val="434343"/>
                </a:solidFill>
                <a:latin typeface="Inter" panose="020B0604020202020204" charset="0"/>
                <a:ea typeface="Inter" panose="020B0604020202020204" charset="0"/>
              </a:rPr>
              <a:t>Detection plays a central role in establishing spatial context for teeth within panoramic X-rays. By combining </a:t>
            </a:r>
            <a:r>
              <a:rPr lang="en-US" b="1" dirty="0" err="1">
                <a:solidFill>
                  <a:schemeClr val="tx2"/>
                </a:solidFill>
                <a:latin typeface="Inter" panose="020B0604020202020204" charset="0"/>
                <a:ea typeface="Inter" panose="020B0604020202020204" charset="0"/>
              </a:rPr>
              <a:t>DiffusionDet</a:t>
            </a:r>
            <a:r>
              <a:rPr lang="en-US" b="1" dirty="0">
                <a:solidFill>
                  <a:srgbClr val="434343"/>
                </a:solidFill>
                <a:latin typeface="Inter" panose="020B0604020202020204" charset="0"/>
                <a:ea typeface="Inter" panose="020B0604020202020204" charset="0"/>
              </a:rPr>
              <a:t> for quadrant identification and </a:t>
            </a:r>
            <a:r>
              <a:rPr lang="en-US" b="1" dirty="0">
                <a:solidFill>
                  <a:schemeClr val="tx2"/>
                </a:solidFill>
                <a:latin typeface="Inter" panose="020B0604020202020204" charset="0"/>
                <a:ea typeface="Inter" panose="020B0604020202020204" charset="0"/>
              </a:rPr>
              <a:t>DINO-ResNet50</a:t>
            </a:r>
            <a:r>
              <a:rPr lang="en-US" b="1" dirty="0">
                <a:solidFill>
                  <a:srgbClr val="434343"/>
                </a:solidFill>
                <a:latin typeface="Inter" panose="020B0604020202020204" charset="0"/>
                <a:ea typeface="Inter" panose="020B0604020202020204" charset="0"/>
              </a:rPr>
              <a:t> for tooth enumeration, the system provides both coarse and fine-grained localization. These detection models ensure that each tooth is accurately placed and labeled, which is critical for reliable segmentation and disease classification in later stages.</a:t>
            </a:r>
          </a:p>
        </p:txBody>
      </p:sp>
    </p:spTree>
    <p:extLst>
      <p:ext uri="{BB962C8B-B14F-4D97-AF65-F5344CB8AC3E}">
        <p14:creationId xmlns:p14="http://schemas.microsoft.com/office/powerpoint/2010/main" val="39363462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0467A7-3581-33ED-999A-DDB59689658A}"/>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2A5F995F-E2A8-983C-F553-9435A44FFE82}"/>
              </a:ext>
            </a:extLst>
          </p:cNvPr>
          <p:cNvSpPr/>
          <p:nvPr/>
        </p:nvSpPr>
        <p:spPr>
          <a:xfrm>
            <a:off x="8312876"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72958B1-4551-8561-C3F8-BD14EB68FA2B}"/>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close-up of a radiograph&#10;&#10;AI-generated content may be incorrect.">
            <a:extLst>
              <a:ext uri="{FF2B5EF4-FFF2-40B4-BE49-F238E27FC236}">
                <a16:creationId xmlns:a16="http://schemas.microsoft.com/office/drawing/2014/main" id="{ECD66257-A7A9-6E56-14CF-F610750C6505}"/>
              </a:ext>
            </a:extLst>
          </p:cNvPr>
          <p:cNvPicPr>
            <a:picLocks noChangeAspect="1"/>
          </p:cNvPicPr>
          <p:nvPr/>
        </p:nvPicPr>
        <p:blipFill>
          <a:blip r:embed="rId3"/>
          <a:stretch>
            <a:fillRect/>
          </a:stretch>
        </p:blipFill>
        <p:spPr>
          <a:xfrm>
            <a:off x="-2551708" y="-4726700"/>
            <a:ext cx="13812279" cy="14183457"/>
          </a:xfrm>
          <a:prstGeom prst="rect">
            <a:avLst/>
          </a:prstGeom>
        </p:spPr>
      </p:pic>
      <p:sp>
        <p:nvSpPr>
          <p:cNvPr id="8" name="Google Shape;346;p29">
            <a:extLst>
              <a:ext uri="{FF2B5EF4-FFF2-40B4-BE49-F238E27FC236}">
                <a16:creationId xmlns:a16="http://schemas.microsoft.com/office/drawing/2014/main" id="{2429A1F3-54A7-6114-2D61-4C8E16062E7B}"/>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2" name="Rectangle 1">
            <a:extLst>
              <a:ext uri="{FF2B5EF4-FFF2-40B4-BE49-F238E27FC236}">
                <a16:creationId xmlns:a16="http://schemas.microsoft.com/office/drawing/2014/main" id="{F3EDABBC-EA2B-8F56-2FDC-734AE7C92129}"/>
              </a:ext>
            </a:extLst>
          </p:cNvPr>
          <p:cNvSpPr/>
          <p:nvPr/>
        </p:nvSpPr>
        <p:spPr>
          <a:xfrm>
            <a:off x="0" y="0"/>
            <a:ext cx="1333500" cy="5143500"/>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10529B87-32CD-E307-F884-B1BB2025FFFD}"/>
              </a:ext>
            </a:extLst>
          </p:cNvPr>
          <p:cNvSpPr txBox="1"/>
          <p:nvPr/>
        </p:nvSpPr>
        <p:spPr>
          <a:xfrm>
            <a:off x="161072" y="1771529"/>
            <a:ext cx="4662116" cy="1600438"/>
          </a:xfrm>
          <a:prstGeom prst="rect">
            <a:avLst/>
          </a:prstGeom>
          <a:noFill/>
        </p:spPr>
        <p:txBody>
          <a:bodyPr wrap="square">
            <a:spAutoFit/>
          </a:bodyPr>
          <a:lstStyle/>
          <a:p>
            <a:pPr algn="just"/>
            <a:r>
              <a:rPr lang="en-US" b="1" dirty="0">
                <a:solidFill>
                  <a:srgbClr val="434343"/>
                </a:solidFill>
                <a:latin typeface="Inter" panose="020B0604020202020204" charset="0"/>
                <a:ea typeface="Inter" panose="020B0604020202020204" charset="0"/>
              </a:rPr>
              <a:t>To obtain precise tooth boundaries, </a:t>
            </a:r>
            <a:r>
              <a:rPr lang="en-US" b="1" dirty="0">
                <a:solidFill>
                  <a:schemeClr val="tx2"/>
                </a:solidFill>
                <a:latin typeface="Inter" panose="020B0604020202020204" charset="0"/>
                <a:ea typeface="Inter" panose="020B0604020202020204" charset="0"/>
              </a:rPr>
              <a:t>U-Net and SE-U-Net</a:t>
            </a:r>
            <a:r>
              <a:rPr lang="en-US" b="1" dirty="0">
                <a:solidFill>
                  <a:srgbClr val="434343"/>
                </a:solidFill>
                <a:latin typeface="Inter" panose="020B0604020202020204" charset="0"/>
                <a:ea typeface="Inter" panose="020B0604020202020204" charset="0"/>
              </a:rPr>
              <a:t> are applied. These models generate pixel-level masks, operating both on full panoramic images (</a:t>
            </a:r>
            <a:r>
              <a:rPr lang="en-US" b="1" dirty="0">
                <a:solidFill>
                  <a:schemeClr val="tx2"/>
                </a:solidFill>
                <a:latin typeface="Inter" panose="020B0604020202020204" charset="0"/>
                <a:ea typeface="Inter" panose="020B0604020202020204" charset="0"/>
              </a:rPr>
              <a:t>enumeration-32</a:t>
            </a:r>
            <a:r>
              <a:rPr lang="en-US" b="1" dirty="0">
                <a:solidFill>
                  <a:srgbClr val="434343"/>
                </a:solidFill>
                <a:latin typeface="Inter" panose="020B0604020202020204" charset="0"/>
                <a:ea typeface="Inter" panose="020B0604020202020204" charset="0"/>
              </a:rPr>
              <a:t>) and cropped quadrants (</a:t>
            </a:r>
            <a:r>
              <a:rPr lang="en-US" b="1" dirty="0">
                <a:solidFill>
                  <a:schemeClr val="tx2"/>
                </a:solidFill>
                <a:latin typeface="Inter" panose="020B0604020202020204" charset="0"/>
                <a:ea typeface="Inter" panose="020B0604020202020204" charset="0"/>
              </a:rPr>
              <a:t>enumeration-9</a:t>
            </a:r>
            <a:r>
              <a:rPr lang="en-US" b="1" dirty="0">
                <a:solidFill>
                  <a:srgbClr val="434343"/>
                </a:solidFill>
                <a:latin typeface="Inter" panose="020B0604020202020204" charset="0"/>
                <a:ea typeface="Inter" panose="020B0604020202020204" charset="0"/>
              </a:rPr>
              <a:t> with an extra “out-of-quadrant” class). The segmentation outputs refine tooth shapes and enhance diagnostic clarity.</a:t>
            </a:r>
          </a:p>
        </p:txBody>
      </p:sp>
    </p:spTree>
    <p:extLst>
      <p:ext uri="{BB962C8B-B14F-4D97-AF65-F5344CB8AC3E}">
        <p14:creationId xmlns:p14="http://schemas.microsoft.com/office/powerpoint/2010/main" val="862288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438EC0-81FB-407D-EEC6-D80490E46267}"/>
            </a:ext>
          </a:extLst>
        </p:cNvPr>
        <p:cNvGrpSpPr/>
        <p:nvPr/>
      </p:nvGrpSpPr>
      <p:grpSpPr>
        <a:xfrm>
          <a:off x="0" y="0"/>
          <a:ext cx="0" cy="0"/>
          <a:chOff x="0" y="0"/>
          <a:chExt cx="0" cy="0"/>
        </a:xfrm>
      </p:grpSpPr>
      <p:pic>
        <p:nvPicPr>
          <p:cNvPr id="15" name="Picture 14" descr="A close-up of a radiograph&#10;&#10;AI-generated content may be incorrect.">
            <a:extLst>
              <a:ext uri="{FF2B5EF4-FFF2-40B4-BE49-F238E27FC236}">
                <a16:creationId xmlns:a16="http://schemas.microsoft.com/office/drawing/2014/main" id="{AA66E1A7-B50D-7CDE-E079-CB46D97F2463}"/>
              </a:ext>
            </a:extLst>
          </p:cNvPr>
          <p:cNvPicPr>
            <a:picLocks noChangeAspect="1"/>
          </p:cNvPicPr>
          <p:nvPr/>
        </p:nvPicPr>
        <p:blipFill>
          <a:blip r:embed="rId3"/>
          <a:stretch>
            <a:fillRect/>
          </a:stretch>
        </p:blipFill>
        <p:spPr>
          <a:xfrm>
            <a:off x="2779786" y="853651"/>
            <a:ext cx="4005562" cy="4113204"/>
          </a:xfrm>
          <a:prstGeom prst="rect">
            <a:avLst/>
          </a:prstGeom>
        </p:spPr>
      </p:pic>
      <p:sp>
        <p:nvSpPr>
          <p:cNvPr id="8" name="Google Shape;346;p29">
            <a:extLst>
              <a:ext uri="{FF2B5EF4-FFF2-40B4-BE49-F238E27FC236}">
                <a16:creationId xmlns:a16="http://schemas.microsoft.com/office/drawing/2014/main" id="{F97DC30E-488F-708B-5708-78F9C6F55A68}"/>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2" name="Rectangle 1">
            <a:extLst>
              <a:ext uri="{FF2B5EF4-FFF2-40B4-BE49-F238E27FC236}">
                <a16:creationId xmlns:a16="http://schemas.microsoft.com/office/drawing/2014/main" id="{4C9D45E7-4EC3-0D47-81DA-DC975AA7EAEB}"/>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595C201B-AAB1-4CB2-D0DC-13F028665F93}"/>
              </a:ext>
            </a:extLst>
          </p:cNvPr>
          <p:cNvSpPr/>
          <p:nvPr/>
        </p:nvSpPr>
        <p:spPr>
          <a:xfrm>
            <a:off x="8312875"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9438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25" name="Google Shape;325;p28"/>
          <p:cNvSpPr txBox="1">
            <a:spLocks noGrp="1"/>
          </p:cNvSpPr>
          <p:nvPr>
            <p:ph type="title" idx="2"/>
          </p:nvPr>
        </p:nvSpPr>
        <p:spPr>
          <a:xfrm>
            <a:off x="3503194" y="1400478"/>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26" name="Google Shape;326;p28"/>
          <p:cNvSpPr txBox="1">
            <a:spLocks noGrp="1"/>
          </p:cNvSpPr>
          <p:nvPr>
            <p:ph type="title" idx="3"/>
          </p:nvPr>
        </p:nvSpPr>
        <p:spPr>
          <a:xfrm>
            <a:off x="4681902" y="1400478"/>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27" name="Google Shape;327;p28"/>
          <p:cNvSpPr txBox="1">
            <a:spLocks noGrp="1"/>
          </p:cNvSpPr>
          <p:nvPr>
            <p:ph type="title" idx="4"/>
          </p:nvPr>
        </p:nvSpPr>
        <p:spPr>
          <a:xfrm>
            <a:off x="3503460" y="2253900"/>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28" name="Google Shape;328;p28"/>
          <p:cNvSpPr txBox="1">
            <a:spLocks noGrp="1"/>
          </p:cNvSpPr>
          <p:nvPr>
            <p:ph type="title" idx="5"/>
          </p:nvPr>
        </p:nvSpPr>
        <p:spPr>
          <a:xfrm>
            <a:off x="4681902" y="2236727"/>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329" name="Google Shape;329;p28"/>
          <p:cNvSpPr txBox="1">
            <a:spLocks noGrp="1"/>
          </p:cNvSpPr>
          <p:nvPr>
            <p:ph type="title" idx="6"/>
          </p:nvPr>
        </p:nvSpPr>
        <p:spPr>
          <a:xfrm>
            <a:off x="3503194" y="3111617"/>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30" name="Google Shape;330;p28"/>
          <p:cNvSpPr txBox="1">
            <a:spLocks noGrp="1"/>
          </p:cNvSpPr>
          <p:nvPr>
            <p:ph type="title" idx="7"/>
          </p:nvPr>
        </p:nvSpPr>
        <p:spPr>
          <a:xfrm>
            <a:off x="4681902" y="3111617"/>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331" name="Google Shape;331;p28"/>
          <p:cNvSpPr txBox="1">
            <a:spLocks noGrp="1"/>
          </p:cNvSpPr>
          <p:nvPr>
            <p:ph type="subTitle" idx="1"/>
          </p:nvPr>
        </p:nvSpPr>
        <p:spPr>
          <a:xfrm>
            <a:off x="1080094" y="1400478"/>
            <a:ext cx="2423100" cy="63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2000" dirty="0"/>
              <a:t>Introduction</a:t>
            </a:r>
            <a:endParaRPr dirty="0"/>
          </a:p>
        </p:txBody>
      </p:sp>
      <p:sp>
        <p:nvSpPr>
          <p:cNvPr id="332" name="Google Shape;332;p28"/>
          <p:cNvSpPr txBox="1">
            <a:spLocks noGrp="1"/>
          </p:cNvSpPr>
          <p:nvPr>
            <p:ph type="subTitle" idx="8"/>
          </p:nvPr>
        </p:nvSpPr>
        <p:spPr>
          <a:xfrm>
            <a:off x="561860" y="2235294"/>
            <a:ext cx="2941334" cy="63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2000" dirty="0">
                <a:solidFill>
                  <a:srgbClr val="434343"/>
                </a:solidFill>
              </a:rPr>
              <a:t>Problem</a:t>
            </a:r>
            <a:r>
              <a:rPr lang="en-US" sz="2000" dirty="0"/>
              <a:t> Statement</a:t>
            </a:r>
            <a:endParaRPr sz="2000" dirty="0"/>
          </a:p>
        </p:txBody>
      </p:sp>
      <p:sp>
        <p:nvSpPr>
          <p:cNvPr id="333" name="Google Shape;333;p28"/>
          <p:cNvSpPr txBox="1">
            <a:spLocks noGrp="1"/>
          </p:cNvSpPr>
          <p:nvPr>
            <p:ph type="subTitle" idx="9"/>
          </p:nvPr>
        </p:nvSpPr>
        <p:spPr>
          <a:xfrm>
            <a:off x="1080094" y="3952271"/>
            <a:ext cx="2423100" cy="63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2000" dirty="0"/>
              <a:t>Related Work</a:t>
            </a:r>
          </a:p>
        </p:txBody>
      </p:sp>
      <p:sp>
        <p:nvSpPr>
          <p:cNvPr id="334" name="Google Shape;334;p28"/>
          <p:cNvSpPr txBox="1">
            <a:spLocks noGrp="1"/>
          </p:cNvSpPr>
          <p:nvPr>
            <p:ph type="subTitle" idx="13"/>
          </p:nvPr>
        </p:nvSpPr>
        <p:spPr>
          <a:xfrm>
            <a:off x="2302796" y="3070110"/>
            <a:ext cx="1200398" cy="63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t>DataSet</a:t>
            </a:r>
            <a:endParaRPr dirty="0"/>
          </a:p>
        </p:txBody>
      </p:sp>
      <p:sp>
        <p:nvSpPr>
          <p:cNvPr id="335" name="Google Shape;335;p28"/>
          <p:cNvSpPr txBox="1">
            <a:spLocks noGrp="1"/>
          </p:cNvSpPr>
          <p:nvPr>
            <p:ph type="subTitle" idx="14"/>
          </p:nvPr>
        </p:nvSpPr>
        <p:spPr>
          <a:xfrm>
            <a:off x="5449444" y="1367557"/>
            <a:ext cx="2423100" cy="63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System Design</a:t>
            </a:r>
          </a:p>
        </p:txBody>
      </p:sp>
      <p:sp>
        <p:nvSpPr>
          <p:cNvPr id="336" name="Google Shape;336;p28"/>
          <p:cNvSpPr txBox="1">
            <a:spLocks noGrp="1"/>
          </p:cNvSpPr>
          <p:nvPr>
            <p:ph type="subTitle" idx="15"/>
          </p:nvPr>
        </p:nvSpPr>
        <p:spPr>
          <a:xfrm>
            <a:off x="5528180" y="3229411"/>
            <a:ext cx="1806612" cy="40011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future work</a:t>
            </a:r>
            <a:endParaRPr sz="2000" dirty="0"/>
          </a:p>
        </p:txBody>
      </p:sp>
      <p:sp>
        <p:nvSpPr>
          <p:cNvPr id="2" name="Google Shape;329;p28">
            <a:extLst>
              <a:ext uri="{FF2B5EF4-FFF2-40B4-BE49-F238E27FC236}">
                <a16:creationId xmlns:a16="http://schemas.microsoft.com/office/drawing/2014/main" id="{DDA496B3-A1E2-B309-454A-F97D7D911B51}"/>
              </a:ext>
            </a:extLst>
          </p:cNvPr>
          <p:cNvSpPr txBox="1">
            <a:spLocks/>
          </p:cNvSpPr>
          <p:nvPr/>
        </p:nvSpPr>
        <p:spPr>
          <a:xfrm>
            <a:off x="3503194" y="3965039"/>
            <a:ext cx="734700" cy="6357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Inter"/>
              <a:buNone/>
              <a:defRPr sz="3000" b="1" i="0" u="none" strike="noStrike" cap="none">
                <a:solidFill>
                  <a:schemeClr val="lt1"/>
                </a:solidFill>
                <a:latin typeface="Inter"/>
                <a:ea typeface="Inter"/>
                <a:cs typeface="Inter"/>
                <a:sym typeface="Inter"/>
              </a:defRPr>
            </a:lvl1pPr>
            <a:lvl2pPr marR="0" lvl="1" algn="ctr" rtl="0">
              <a:lnSpc>
                <a:spcPct val="100000"/>
              </a:lnSpc>
              <a:spcBef>
                <a:spcPts val="0"/>
              </a:spcBef>
              <a:spcAft>
                <a:spcPts val="0"/>
              </a:spcAft>
              <a:buClr>
                <a:schemeClr val="dk1"/>
              </a:buClr>
              <a:buSzPts val="3000"/>
              <a:buFont typeface="Inter"/>
              <a:buNone/>
              <a:defRPr sz="3000" b="0" i="0" u="none" strike="noStrike" cap="none">
                <a:solidFill>
                  <a:schemeClr val="dk1"/>
                </a:solidFill>
                <a:latin typeface="Inter"/>
                <a:ea typeface="Inter"/>
                <a:cs typeface="Inter"/>
                <a:sym typeface="Inter"/>
              </a:defRPr>
            </a:lvl2pPr>
            <a:lvl3pPr marR="0" lvl="2" algn="ctr" rtl="0">
              <a:lnSpc>
                <a:spcPct val="100000"/>
              </a:lnSpc>
              <a:spcBef>
                <a:spcPts val="0"/>
              </a:spcBef>
              <a:spcAft>
                <a:spcPts val="0"/>
              </a:spcAft>
              <a:buClr>
                <a:schemeClr val="dk1"/>
              </a:buClr>
              <a:buSzPts val="3000"/>
              <a:buFont typeface="Inter"/>
              <a:buNone/>
              <a:defRPr sz="3000" b="0" i="0" u="none" strike="noStrike" cap="none">
                <a:solidFill>
                  <a:schemeClr val="dk1"/>
                </a:solidFill>
                <a:latin typeface="Inter"/>
                <a:ea typeface="Inter"/>
                <a:cs typeface="Inter"/>
                <a:sym typeface="Inter"/>
              </a:defRPr>
            </a:lvl3pPr>
            <a:lvl4pPr marR="0" lvl="3" algn="ctr" rtl="0">
              <a:lnSpc>
                <a:spcPct val="100000"/>
              </a:lnSpc>
              <a:spcBef>
                <a:spcPts val="0"/>
              </a:spcBef>
              <a:spcAft>
                <a:spcPts val="0"/>
              </a:spcAft>
              <a:buClr>
                <a:schemeClr val="dk1"/>
              </a:buClr>
              <a:buSzPts val="3000"/>
              <a:buFont typeface="Inter"/>
              <a:buNone/>
              <a:defRPr sz="3000" b="0" i="0" u="none" strike="noStrike" cap="none">
                <a:solidFill>
                  <a:schemeClr val="dk1"/>
                </a:solidFill>
                <a:latin typeface="Inter"/>
                <a:ea typeface="Inter"/>
                <a:cs typeface="Inter"/>
                <a:sym typeface="Inter"/>
              </a:defRPr>
            </a:lvl4pPr>
            <a:lvl5pPr marR="0" lvl="4" algn="ctr" rtl="0">
              <a:lnSpc>
                <a:spcPct val="100000"/>
              </a:lnSpc>
              <a:spcBef>
                <a:spcPts val="0"/>
              </a:spcBef>
              <a:spcAft>
                <a:spcPts val="0"/>
              </a:spcAft>
              <a:buClr>
                <a:schemeClr val="dk1"/>
              </a:buClr>
              <a:buSzPts val="3000"/>
              <a:buFont typeface="Inter"/>
              <a:buNone/>
              <a:defRPr sz="3000" b="0" i="0" u="none" strike="noStrike" cap="none">
                <a:solidFill>
                  <a:schemeClr val="dk1"/>
                </a:solidFill>
                <a:latin typeface="Inter"/>
                <a:ea typeface="Inter"/>
                <a:cs typeface="Inter"/>
                <a:sym typeface="Inter"/>
              </a:defRPr>
            </a:lvl5pPr>
            <a:lvl6pPr marR="0" lvl="5" algn="ctr" rtl="0">
              <a:lnSpc>
                <a:spcPct val="100000"/>
              </a:lnSpc>
              <a:spcBef>
                <a:spcPts val="0"/>
              </a:spcBef>
              <a:spcAft>
                <a:spcPts val="0"/>
              </a:spcAft>
              <a:buClr>
                <a:schemeClr val="dk1"/>
              </a:buClr>
              <a:buSzPts val="3000"/>
              <a:buFont typeface="Inter"/>
              <a:buNone/>
              <a:defRPr sz="3000" b="0" i="0" u="none" strike="noStrike" cap="none">
                <a:solidFill>
                  <a:schemeClr val="dk1"/>
                </a:solidFill>
                <a:latin typeface="Inter"/>
                <a:ea typeface="Inter"/>
                <a:cs typeface="Inter"/>
                <a:sym typeface="Inter"/>
              </a:defRPr>
            </a:lvl6pPr>
            <a:lvl7pPr marR="0" lvl="6" algn="ctr" rtl="0">
              <a:lnSpc>
                <a:spcPct val="100000"/>
              </a:lnSpc>
              <a:spcBef>
                <a:spcPts val="0"/>
              </a:spcBef>
              <a:spcAft>
                <a:spcPts val="0"/>
              </a:spcAft>
              <a:buClr>
                <a:schemeClr val="dk1"/>
              </a:buClr>
              <a:buSzPts val="3000"/>
              <a:buFont typeface="Inter"/>
              <a:buNone/>
              <a:defRPr sz="3000" b="0" i="0" u="none" strike="noStrike" cap="none">
                <a:solidFill>
                  <a:schemeClr val="dk1"/>
                </a:solidFill>
                <a:latin typeface="Inter"/>
                <a:ea typeface="Inter"/>
                <a:cs typeface="Inter"/>
                <a:sym typeface="Inter"/>
              </a:defRPr>
            </a:lvl7pPr>
            <a:lvl8pPr marR="0" lvl="7" algn="ctr" rtl="0">
              <a:lnSpc>
                <a:spcPct val="100000"/>
              </a:lnSpc>
              <a:spcBef>
                <a:spcPts val="0"/>
              </a:spcBef>
              <a:spcAft>
                <a:spcPts val="0"/>
              </a:spcAft>
              <a:buClr>
                <a:schemeClr val="dk1"/>
              </a:buClr>
              <a:buSzPts val="3000"/>
              <a:buFont typeface="Inter"/>
              <a:buNone/>
              <a:defRPr sz="3000" b="0" i="0" u="none" strike="noStrike" cap="none">
                <a:solidFill>
                  <a:schemeClr val="dk1"/>
                </a:solidFill>
                <a:latin typeface="Inter"/>
                <a:ea typeface="Inter"/>
                <a:cs typeface="Inter"/>
                <a:sym typeface="Inter"/>
              </a:defRPr>
            </a:lvl8pPr>
            <a:lvl9pPr marR="0" lvl="8" algn="ctr" rtl="0">
              <a:lnSpc>
                <a:spcPct val="100000"/>
              </a:lnSpc>
              <a:spcBef>
                <a:spcPts val="0"/>
              </a:spcBef>
              <a:spcAft>
                <a:spcPts val="0"/>
              </a:spcAft>
              <a:buClr>
                <a:schemeClr val="dk1"/>
              </a:buClr>
              <a:buSzPts val="3000"/>
              <a:buFont typeface="Inter"/>
              <a:buNone/>
              <a:defRPr sz="3000" b="0" i="0" u="none" strike="noStrike" cap="none">
                <a:solidFill>
                  <a:schemeClr val="dk1"/>
                </a:solidFill>
                <a:latin typeface="Inter"/>
                <a:ea typeface="Inter"/>
                <a:cs typeface="Inter"/>
                <a:sym typeface="Inter"/>
              </a:defRPr>
            </a:lvl9pPr>
          </a:lstStyle>
          <a:p>
            <a:r>
              <a:rPr lang="en" dirty="0"/>
              <a:t>04</a:t>
            </a:r>
          </a:p>
        </p:txBody>
      </p:sp>
      <p:sp>
        <p:nvSpPr>
          <p:cNvPr id="7" name="TextBox 6">
            <a:extLst>
              <a:ext uri="{FF2B5EF4-FFF2-40B4-BE49-F238E27FC236}">
                <a16:creationId xmlns:a16="http://schemas.microsoft.com/office/drawing/2014/main" id="{C2EE72FA-E524-E09E-FDEB-B3DC3435B9C2}"/>
              </a:ext>
            </a:extLst>
          </p:cNvPr>
          <p:cNvSpPr txBox="1"/>
          <p:nvPr/>
        </p:nvSpPr>
        <p:spPr>
          <a:xfrm>
            <a:off x="5528180" y="2353089"/>
            <a:ext cx="1118212" cy="400110"/>
          </a:xfrm>
          <a:prstGeom prst="rect">
            <a:avLst/>
          </a:prstGeom>
          <a:noFill/>
        </p:spPr>
        <p:txBody>
          <a:bodyPr wrap="square">
            <a:spAutoFit/>
          </a:bodyPr>
          <a:lstStyle/>
          <a:p>
            <a:r>
              <a:rPr lang="en-US" sz="2000" b="1" dirty="0">
                <a:solidFill>
                  <a:srgbClr val="434343"/>
                </a:solidFill>
                <a:latin typeface="Inter" panose="020B0604020202020204" charset="0"/>
                <a:ea typeface="Inter" panose="020B0604020202020204" charset="0"/>
              </a:rPr>
              <a:t>Results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47F829-84DD-1996-AAD5-36ABDC75CC72}"/>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70879D38-F185-A889-C078-B5662F80EE7B}"/>
              </a:ext>
            </a:extLst>
          </p:cNvPr>
          <p:cNvSpPr/>
          <p:nvPr/>
        </p:nvSpPr>
        <p:spPr>
          <a:xfrm>
            <a:off x="8312876"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A657E0A-1284-55D0-2605-4A04903BCA8F}"/>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close-up of a radiograph&#10;&#10;AI-generated content may be incorrect.">
            <a:extLst>
              <a:ext uri="{FF2B5EF4-FFF2-40B4-BE49-F238E27FC236}">
                <a16:creationId xmlns:a16="http://schemas.microsoft.com/office/drawing/2014/main" id="{55ECF2DB-D488-DD9A-6DE7-7FCB1B4714C2}"/>
              </a:ext>
            </a:extLst>
          </p:cNvPr>
          <p:cNvPicPr>
            <a:picLocks noChangeAspect="1"/>
          </p:cNvPicPr>
          <p:nvPr/>
        </p:nvPicPr>
        <p:blipFill>
          <a:blip r:embed="rId3"/>
          <a:stretch>
            <a:fillRect/>
          </a:stretch>
        </p:blipFill>
        <p:spPr>
          <a:xfrm>
            <a:off x="2560312" y="-3088400"/>
            <a:ext cx="13812279" cy="14183457"/>
          </a:xfrm>
          <a:prstGeom prst="rect">
            <a:avLst/>
          </a:prstGeom>
        </p:spPr>
      </p:pic>
      <p:sp>
        <p:nvSpPr>
          <p:cNvPr id="8" name="Google Shape;346;p29">
            <a:extLst>
              <a:ext uri="{FF2B5EF4-FFF2-40B4-BE49-F238E27FC236}">
                <a16:creationId xmlns:a16="http://schemas.microsoft.com/office/drawing/2014/main" id="{38F8EBB9-20B8-4E09-6C9D-5AF26ECB2B52}"/>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2" name="Rectangle 1">
            <a:extLst>
              <a:ext uri="{FF2B5EF4-FFF2-40B4-BE49-F238E27FC236}">
                <a16:creationId xmlns:a16="http://schemas.microsoft.com/office/drawing/2014/main" id="{0C9635AD-CDA2-C1BF-552F-7296FAFABD8F}"/>
              </a:ext>
            </a:extLst>
          </p:cNvPr>
          <p:cNvSpPr/>
          <p:nvPr/>
        </p:nvSpPr>
        <p:spPr>
          <a:xfrm>
            <a:off x="0" y="0"/>
            <a:ext cx="1333500" cy="5143500"/>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46572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DDA2F2-8650-1BD6-98F8-F8B65C0E8018}"/>
            </a:ext>
          </a:extLst>
        </p:cNvPr>
        <p:cNvGrpSpPr/>
        <p:nvPr/>
      </p:nvGrpSpPr>
      <p:grpSpPr>
        <a:xfrm>
          <a:off x="0" y="0"/>
          <a:ext cx="0" cy="0"/>
          <a:chOff x="0" y="0"/>
          <a:chExt cx="0" cy="0"/>
        </a:xfrm>
      </p:grpSpPr>
      <p:sp>
        <p:nvSpPr>
          <p:cNvPr id="21" name="Rectangle 20">
            <a:extLst>
              <a:ext uri="{FF2B5EF4-FFF2-40B4-BE49-F238E27FC236}">
                <a16:creationId xmlns:a16="http://schemas.microsoft.com/office/drawing/2014/main" id="{5365ED12-BC47-8827-6691-28412AAEA748}"/>
              </a:ext>
            </a:extLst>
          </p:cNvPr>
          <p:cNvSpPr/>
          <p:nvPr/>
        </p:nvSpPr>
        <p:spPr>
          <a:xfrm>
            <a:off x="8312876"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781C534-B259-F194-7EED-11DACEF7CC6A}"/>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close-up of a radiograph&#10;&#10;AI-generated content may be incorrect.">
            <a:extLst>
              <a:ext uri="{FF2B5EF4-FFF2-40B4-BE49-F238E27FC236}">
                <a16:creationId xmlns:a16="http://schemas.microsoft.com/office/drawing/2014/main" id="{6E14A035-8CA0-ABF4-AF99-1BFC37FC84AD}"/>
              </a:ext>
            </a:extLst>
          </p:cNvPr>
          <p:cNvPicPr>
            <a:picLocks noChangeAspect="1"/>
          </p:cNvPicPr>
          <p:nvPr/>
        </p:nvPicPr>
        <p:blipFill>
          <a:blip r:embed="rId3"/>
          <a:stretch>
            <a:fillRect/>
          </a:stretch>
        </p:blipFill>
        <p:spPr>
          <a:xfrm>
            <a:off x="5151112" y="-3983750"/>
            <a:ext cx="13812279" cy="14183457"/>
          </a:xfrm>
          <a:prstGeom prst="rect">
            <a:avLst/>
          </a:prstGeom>
        </p:spPr>
      </p:pic>
      <p:sp>
        <p:nvSpPr>
          <p:cNvPr id="8" name="Google Shape;346;p29">
            <a:extLst>
              <a:ext uri="{FF2B5EF4-FFF2-40B4-BE49-F238E27FC236}">
                <a16:creationId xmlns:a16="http://schemas.microsoft.com/office/drawing/2014/main" id="{2F8F7F2C-0367-79A4-B86B-6E6B41F9DD60}"/>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2" name="Rectangle 1">
            <a:extLst>
              <a:ext uri="{FF2B5EF4-FFF2-40B4-BE49-F238E27FC236}">
                <a16:creationId xmlns:a16="http://schemas.microsoft.com/office/drawing/2014/main" id="{3752583E-2DBC-B881-1D30-E419BB222660}"/>
              </a:ext>
            </a:extLst>
          </p:cNvPr>
          <p:cNvSpPr/>
          <p:nvPr/>
        </p:nvSpPr>
        <p:spPr>
          <a:xfrm>
            <a:off x="0" y="0"/>
            <a:ext cx="1333500" cy="5143500"/>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7E3FFC64-F933-E483-F482-FBA3D1480343}"/>
              </a:ext>
            </a:extLst>
          </p:cNvPr>
          <p:cNvSpPr txBox="1"/>
          <p:nvPr/>
        </p:nvSpPr>
        <p:spPr>
          <a:xfrm>
            <a:off x="321737" y="1879250"/>
            <a:ext cx="5338762" cy="1384995"/>
          </a:xfrm>
          <a:prstGeom prst="rect">
            <a:avLst/>
          </a:prstGeom>
          <a:noFill/>
        </p:spPr>
        <p:txBody>
          <a:bodyPr wrap="square">
            <a:spAutoFit/>
          </a:bodyPr>
          <a:lstStyle/>
          <a:p>
            <a:pPr algn="just"/>
            <a:r>
              <a:rPr lang="en-US" b="1" dirty="0">
                <a:latin typeface="Inter" panose="020B0604020202020204" charset="0"/>
                <a:ea typeface="Inter" panose="020B0604020202020204" charset="0"/>
              </a:rPr>
              <a:t>Pathological regions such as caries and periapical lesions are detected using an ensemble of </a:t>
            </a:r>
            <a:r>
              <a:rPr lang="en-US" b="1" dirty="0">
                <a:solidFill>
                  <a:schemeClr val="tx2"/>
                </a:solidFill>
                <a:latin typeface="Inter" panose="020B0604020202020204" charset="0"/>
                <a:ea typeface="Inter" panose="020B0604020202020204" charset="0"/>
              </a:rPr>
              <a:t>DINO-Swin</a:t>
            </a:r>
            <a:r>
              <a:rPr lang="en-US" b="1" dirty="0">
                <a:latin typeface="Inter" panose="020B0604020202020204" charset="0"/>
                <a:ea typeface="Inter" panose="020B0604020202020204" charset="0"/>
              </a:rPr>
              <a:t> and </a:t>
            </a:r>
            <a:r>
              <a:rPr lang="en-US" b="1" dirty="0">
                <a:solidFill>
                  <a:schemeClr val="tx2"/>
                </a:solidFill>
                <a:latin typeface="Inter" panose="020B0604020202020204" charset="0"/>
                <a:ea typeface="Inter" panose="020B0604020202020204" charset="0"/>
              </a:rPr>
              <a:t>YOLOv8x</a:t>
            </a:r>
            <a:r>
              <a:rPr lang="en-US" b="1" dirty="0">
                <a:latin typeface="Inter" panose="020B0604020202020204" charset="0"/>
                <a:ea typeface="Inter" panose="020B0604020202020204" charset="0"/>
              </a:rPr>
              <a:t>. Their predictions are fused using </a:t>
            </a:r>
            <a:r>
              <a:rPr lang="en-US" b="1" dirty="0">
                <a:solidFill>
                  <a:schemeClr val="tx2"/>
                </a:solidFill>
                <a:latin typeface="Inter" panose="020B0604020202020204" charset="0"/>
                <a:ea typeface="Inter" panose="020B0604020202020204" charset="0"/>
              </a:rPr>
              <a:t>Weighted Boxes Fusion (WBF)</a:t>
            </a:r>
            <a:r>
              <a:rPr lang="en-US" b="1" dirty="0">
                <a:latin typeface="Inter" panose="020B0604020202020204" charset="0"/>
                <a:ea typeface="Inter" panose="020B0604020202020204" charset="0"/>
              </a:rPr>
              <a:t>, which merges overlapping detections and leverages the strengths of both models to improve accuracy and reduce false positives.</a:t>
            </a:r>
          </a:p>
        </p:txBody>
      </p:sp>
    </p:spTree>
    <p:extLst>
      <p:ext uri="{BB962C8B-B14F-4D97-AF65-F5344CB8AC3E}">
        <p14:creationId xmlns:p14="http://schemas.microsoft.com/office/powerpoint/2010/main" val="12508830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97DE37-4A14-7B70-01FF-9F7B0D8F0879}"/>
            </a:ext>
          </a:extLst>
        </p:cNvPr>
        <p:cNvGrpSpPr/>
        <p:nvPr/>
      </p:nvGrpSpPr>
      <p:grpSpPr>
        <a:xfrm>
          <a:off x="0" y="0"/>
          <a:ext cx="0" cy="0"/>
          <a:chOff x="0" y="0"/>
          <a:chExt cx="0" cy="0"/>
        </a:xfrm>
      </p:grpSpPr>
      <p:pic>
        <p:nvPicPr>
          <p:cNvPr id="15" name="Picture 14" descr="A close-up of a radiograph&#10;&#10;AI-generated content may be incorrect.">
            <a:extLst>
              <a:ext uri="{FF2B5EF4-FFF2-40B4-BE49-F238E27FC236}">
                <a16:creationId xmlns:a16="http://schemas.microsoft.com/office/drawing/2014/main" id="{877237C8-29B1-52A5-FB68-BDB27B91B3E0}"/>
              </a:ext>
            </a:extLst>
          </p:cNvPr>
          <p:cNvPicPr>
            <a:picLocks noChangeAspect="1"/>
          </p:cNvPicPr>
          <p:nvPr/>
        </p:nvPicPr>
        <p:blipFill>
          <a:blip r:embed="rId3"/>
          <a:stretch>
            <a:fillRect/>
          </a:stretch>
        </p:blipFill>
        <p:spPr>
          <a:xfrm>
            <a:off x="2779786" y="853651"/>
            <a:ext cx="4005562" cy="4113204"/>
          </a:xfrm>
          <a:prstGeom prst="rect">
            <a:avLst/>
          </a:prstGeom>
        </p:spPr>
      </p:pic>
      <p:sp>
        <p:nvSpPr>
          <p:cNvPr id="8" name="Google Shape;346;p29">
            <a:extLst>
              <a:ext uri="{FF2B5EF4-FFF2-40B4-BE49-F238E27FC236}">
                <a16:creationId xmlns:a16="http://schemas.microsoft.com/office/drawing/2014/main" id="{3AB85D01-355A-859B-7F84-80E5B9DC6362}"/>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10" name="Google Shape;347;p29">
            <a:extLst>
              <a:ext uri="{FF2B5EF4-FFF2-40B4-BE49-F238E27FC236}">
                <a16:creationId xmlns:a16="http://schemas.microsoft.com/office/drawing/2014/main" id="{FEA43FFE-BCC7-583C-F344-3737FF6A199E}"/>
              </a:ext>
            </a:extLst>
          </p:cNvPr>
          <p:cNvSpPr txBox="1">
            <a:spLocks noGrp="1"/>
          </p:cNvSpPr>
          <p:nvPr>
            <p:ph type="title" idx="2"/>
          </p:nvPr>
        </p:nvSpPr>
        <p:spPr>
          <a:xfrm>
            <a:off x="9855358" y="2721927"/>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11" name="Google Shape;346;p29">
            <a:extLst>
              <a:ext uri="{FF2B5EF4-FFF2-40B4-BE49-F238E27FC236}">
                <a16:creationId xmlns:a16="http://schemas.microsoft.com/office/drawing/2014/main" id="{8BC4ED36-60F5-55AF-BBF5-AEB3E4D2AC8F}"/>
              </a:ext>
            </a:extLst>
          </p:cNvPr>
          <p:cNvSpPr txBox="1">
            <a:spLocks/>
          </p:cNvSpPr>
          <p:nvPr/>
        </p:nvSpPr>
        <p:spPr>
          <a:xfrm>
            <a:off x="-3511848" y="3639174"/>
            <a:ext cx="3639985" cy="10593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Inter"/>
              <a:buNone/>
              <a:defRPr sz="3500" b="1" i="0" u="none" strike="noStrike" cap="none">
                <a:solidFill>
                  <a:schemeClr val="dk1"/>
                </a:solidFill>
                <a:latin typeface="Inter"/>
                <a:ea typeface="Inter"/>
                <a:cs typeface="Inter"/>
                <a:sym typeface="Inter"/>
              </a:defRPr>
            </a:lvl1pPr>
            <a:lvl2pPr marR="0" lvl="1"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2pPr>
            <a:lvl3pPr marR="0" lvl="2"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3pPr>
            <a:lvl4pPr marR="0" lvl="3"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4pPr>
            <a:lvl5pPr marR="0" lvl="4"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5pPr>
            <a:lvl6pPr marR="0" lvl="5"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6pPr>
            <a:lvl7pPr marR="0" lvl="6"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7pPr>
            <a:lvl8pPr marR="0" lvl="7"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8pPr>
            <a:lvl9pPr marR="0" lvl="8"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9pPr>
          </a:lstStyle>
          <a:p>
            <a:pPr algn="l"/>
            <a:r>
              <a:rPr lang="en-US" sz="4000" dirty="0"/>
              <a:t>Conclusion &amp; future work</a:t>
            </a:r>
          </a:p>
        </p:txBody>
      </p:sp>
      <p:sp>
        <p:nvSpPr>
          <p:cNvPr id="2" name="Rectangle 1">
            <a:extLst>
              <a:ext uri="{FF2B5EF4-FFF2-40B4-BE49-F238E27FC236}">
                <a16:creationId xmlns:a16="http://schemas.microsoft.com/office/drawing/2014/main" id="{9A43C8A6-1C01-3977-0632-4AEDE008A73D}"/>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C8F9AEF-812F-9E36-A03D-FD87EE5A7100}"/>
              </a:ext>
            </a:extLst>
          </p:cNvPr>
          <p:cNvSpPr/>
          <p:nvPr/>
        </p:nvSpPr>
        <p:spPr>
          <a:xfrm>
            <a:off x="8312875"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19882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4724D8-42B8-08AC-7FD4-AC81EC8BF2FF}"/>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E374BE5-97F1-1047-7752-3571EE9BEA2A}"/>
              </a:ext>
            </a:extLst>
          </p:cNvPr>
          <p:cNvSpPr/>
          <p:nvPr/>
        </p:nvSpPr>
        <p:spPr>
          <a:xfrm>
            <a:off x="0" y="0"/>
            <a:ext cx="1333500" cy="5143500"/>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B2FFAF2-FAD6-B7F6-726D-21BBD7EE8690}"/>
              </a:ext>
            </a:extLst>
          </p:cNvPr>
          <p:cNvSpPr/>
          <p:nvPr/>
        </p:nvSpPr>
        <p:spPr>
          <a:xfrm>
            <a:off x="8312876"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EFFD3DA-F758-1365-53CD-413D186D3ECA}"/>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Google Shape;346;p29">
            <a:extLst>
              <a:ext uri="{FF2B5EF4-FFF2-40B4-BE49-F238E27FC236}">
                <a16:creationId xmlns:a16="http://schemas.microsoft.com/office/drawing/2014/main" id="{C68830E9-98D3-8394-E6FC-62EB04150347}"/>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7" name="TextBox 6">
            <a:extLst>
              <a:ext uri="{FF2B5EF4-FFF2-40B4-BE49-F238E27FC236}">
                <a16:creationId xmlns:a16="http://schemas.microsoft.com/office/drawing/2014/main" id="{B6997D29-9B29-387B-A44B-52CEB4C3281C}"/>
              </a:ext>
            </a:extLst>
          </p:cNvPr>
          <p:cNvSpPr txBox="1"/>
          <p:nvPr/>
        </p:nvSpPr>
        <p:spPr>
          <a:xfrm>
            <a:off x="86049" y="1542418"/>
            <a:ext cx="2840031" cy="1815882"/>
          </a:xfrm>
          <a:prstGeom prst="rect">
            <a:avLst/>
          </a:prstGeom>
          <a:noFill/>
        </p:spPr>
        <p:txBody>
          <a:bodyPr wrap="square">
            <a:spAutoFit/>
          </a:bodyPr>
          <a:lstStyle/>
          <a:p>
            <a:pPr algn="just"/>
            <a:r>
              <a:rPr lang="en-US" b="1" dirty="0">
                <a:solidFill>
                  <a:srgbClr val="434343"/>
                </a:solidFill>
                <a:latin typeface="Inter" panose="020B0604020202020204" charset="0"/>
                <a:ea typeface="Inter" panose="020B0604020202020204" charset="0"/>
              </a:rPr>
              <a:t>In this stage, the system </a:t>
            </a:r>
            <a:r>
              <a:rPr lang="en-US" b="1" dirty="0">
                <a:solidFill>
                  <a:schemeClr val="tx2"/>
                </a:solidFill>
                <a:latin typeface="Inter" panose="020B0604020202020204" charset="0"/>
                <a:ea typeface="Inter" panose="020B0604020202020204" charset="0"/>
              </a:rPr>
              <a:t>integrates</a:t>
            </a:r>
            <a:r>
              <a:rPr lang="en-US" b="1" dirty="0">
                <a:solidFill>
                  <a:srgbClr val="434343"/>
                </a:solidFill>
                <a:latin typeface="Inter" panose="020B0604020202020204" charset="0"/>
                <a:ea typeface="Inter" panose="020B0604020202020204" charset="0"/>
              </a:rPr>
              <a:t> outputs from </a:t>
            </a:r>
            <a:r>
              <a:rPr lang="en-US" b="1" dirty="0">
                <a:solidFill>
                  <a:schemeClr val="tx2"/>
                </a:solidFill>
                <a:latin typeface="Inter" panose="020B0604020202020204" charset="0"/>
                <a:ea typeface="Inter" panose="020B0604020202020204" charset="0"/>
              </a:rPr>
              <a:t>detection</a:t>
            </a:r>
            <a:r>
              <a:rPr lang="en-US" b="1" dirty="0">
                <a:solidFill>
                  <a:srgbClr val="434343"/>
                </a:solidFill>
                <a:latin typeface="Inter" panose="020B0604020202020204" charset="0"/>
                <a:ea typeface="Inter" panose="020B0604020202020204" charset="0"/>
              </a:rPr>
              <a:t>, </a:t>
            </a:r>
            <a:r>
              <a:rPr lang="en-US" b="1" dirty="0">
                <a:solidFill>
                  <a:schemeClr val="tx2"/>
                </a:solidFill>
                <a:latin typeface="Inter" panose="020B0604020202020204" charset="0"/>
                <a:ea typeface="Inter" panose="020B0604020202020204" charset="0"/>
              </a:rPr>
              <a:t>segmentation</a:t>
            </a:r>
            <a:r>
              <a:rPr lang="en-US" b="1" dirty="0">
                <a:solidFill>
                  <a:srgbClr val="434343"/>
                </a:solidFill>
                <a:latin typeface="Inter" panose="020B0604020202020204" charset="0"/>
                <a:ea typeface="Inter" panose="020B0604020202020204" charset="0"/>
              </a:rPr>
              <a:t>, and disease models. Using </a:t>
            </a:r>
            <a:r>
              <a:rPr lang="en-US" b="1" dirty="0">
                <a:solidFill>
                  <a:schemeClr val="tx2"/>
                </a:solidFill>
                <a:latin typeface="Inter" panose="020B0604020202020204" charset="0"/>
                <a:ea typeface="Inter" panose="020B0604020202020204" charset="0"/>
              </a:rPr>
              <a:t>spatial mapping</a:t>
            </a:r>
            <a:r>
              <a:rPr lang="en-US" b="1" dirty="0">
                <a:solidFill>
                  <a:srgbClr val="434343"/>
                </a:solidFill>
                <a:latin typeface="Inter" panose="020B0604020202020204" charset="0"/>
                <a:ea typeface="Inter" panose="020B0604020202020204" charset="0"/>
              </a:rPr>
              <a:t>, </a:t>
            </a:r>
            <a:r>
              <a:rPr lang="en-US" b="1" dirty="0">
                <a:solidFill>
                  <a:schemeClr val="tx2"/>
                </a:solidFill>
                <a:latin typeface="Inter" panose="020B0604020202020204" charset="0"/>
                <a:ea typeface="Inter" panose="020B0604020202020204" charset="0"/>
              </a:rPr>
              <a:t>confidence voting</a:t>
            </a:r>
            <a:r>
              <a:rPr lang="en-US" b="1" dirty="0">
                <a:solidFill>
                  <a:srgbClr val="434343"/>
                </a:solidFill>
                <a:latin typeface="Inter" panose="020B0604020202020204" charset="0"/>
                <a:ea typeface="Inter" panose="020B0604020202020204" charset="0"/>
              </a:rPr>
              <a:t>, and </a:t>
            </a:r>
            <a:r>
              <a:rPr lang="en-US" b="1" dirty="0">
                <a:solidFill>
                  <a:schemeClr val="tx2"/>
                </a:solidFill>
                <a:latin typeface="Inter" panose="020B0604020202020204" charset="0"/>
                <a:ea typeface="Inter" panose="020B0604020202020204" charset="0"/>
              </a:rPr>
              <a:t>anatomical rules</a:t>
            </a:r>
            <a:r>
              <a:rPr lang="en-US" b="1" dirty="0">
                <a:solidFill>
                  <a:srgbClr val="434343"/>
                </a:solidFill>
                <a:latin typeface="Inter" panose="020B0604020202020204" charset="0"/>
                <a:ea typeface="Inter" panose="020B0604020202020204" charset="0"/>
              </a:rPr>
              <a:t>, each tooth is assigned its correct FDI ID, mask, and diagnosis.</a:t>
            </a:r>
          </a:p>
        </p:txBody>
      </p:sp>
      <p:sp>
        <p:nvSpPr>
          <p:cNvPr id="10" name="TextBox 9">
            <a:extLst>
              <a:ext uri="{FF2B5EF4-FFF2-40B4-BE49-F238E27FC236}">
                <a16:creationId xmlns:a16="http://schemas.microsoft.com/office/drawing/2014/main" id="{94A0D5F5-5968-161C-8E8E-D3B2B211DB16}"/>
              </a:ext>
            </a:extLst>
          </p:cNvPr>
          <p:cNvSpPr txBox="1"/>
          <p:nvPr/>
        </p:nvSpPr>
        <p:spPr>
          <a:xfrm>
            <a:off x="5407427" y="3158096"/>
            <a:ext cx="3650524" cy="1600438"/>
          </a:xfrm>
          <a:prstGeom prst="rect">
            <a:avLst/>
          </a:prstGeom>
          <a:noFill/>
        </p:spPr>
        <p:txBody>
          <a:bodyPr wrap="square">
            <a:spAutoFit/>
          </a:bodyPr>
          <a:lstStyle/>
          <a:p>
            <a:pPr algn="just"/>
            <a:r>
              <a:rPr lang="en-US" b="1" dirty="0">
                <a:solidFill>
                  <a:srgbClr val="434343"/>
                </a:solidFill>
                <a:latin typeface="Inter" panose="020B0604020202020204" charset="0"/>
                <a:ea typeface="Inter" panose="020B0604020202020204" charset="0"/>
              </a:rPr>
              <a:t>The results are presented as annotated panoramic X-rays with labeled teeth and pathologies. They are also exported in structured formats </a:t>
            </a:r>
            <a:r>
              <a:rPr lang="en-US" b="1" dirty="0">
                <a:solidFill>
                  <a:schemeClr val="tx2"/>
                </a:solidFill>
                <a:latin typeface="Inter" panose="020B0604020202020204" charset="0"/>
                <a:ea typeface="Inter" panose="020B0604020202020204" charset="0"/>
              </a:rPr>
              <a:t>(PNG, JSON, CSV)</a:t>
            </a:r>
            <a:r>
              <a:rPr lang="en-US" b="1" dirty="0">
                <a:solidFill>
                  <a:srgbClr val="434343"/>
                </a:solidFill>
                <a:latin typeface="Inter" panose="020B0604020202020204" charset="0"/>
                <a:ea typeface="Inter" panose="020B0604020202020204" charset="0"/>
              </a:rPr>
              <a:t> for easy interpretation, storage, and </a:t>
            </a:r>
            <a:r>
              <a:rPr lang="en-US" b="1" dirty="0">
                <a:solidFill>
                  <a:schemeClr val="tx2"/>
                </a:solidFill>
                <a:latin typeface="Inter" panose="020B0604020202020204" charset="0"/>
                <a:ea typeface="Inter" panose="020B0604020202020204" charset="0"/>
              </a:rPr>
              <a:t>integration into clinical workflows</a:t>
            </a:r>
            <a:r>
              <a:rPr lang="en-US" b="1" dirty="0">
                <a:solidFill>
                  <a:srgbClr val="434343"/>
                </a:solidFill>
                <a:latin typeface="Inter" panose="020B0604020202020204" charset="0"/>
                <a:ea typeface="Inter" panose="020B0604020202020204" charset="0"/>
              </a:rPr>
              <a:t>.</a:t>
            </a:r>
          </a:p>
        </p:txBody>
      </p:sp>
      <p:pic>
        <p:nvPicPr>
          <p:cNvPr id="15" name="Picture 14" descr="A close-up of a radiograph&#10;&#10;AI-generated content may be incorrect.">
            <a:extLst>
              <a:ext uri="{FF2B5EF4-FFF2-40B4-BE49-F238E27FC236}">
                <a16:creationId xmlns:a16="http://schemas.microsoft.com/office/drawing/2014/main" id="{B6E9CDE5-B35C-B7D3-0EFB-5D690A542E71}"/>
              </a:ext>
            </a:extLst>
          </p:cNvPr>
          <p:cNvPicPr>
            <a:picLocks noChangeAspect="1"/>
          </p:cNvPicPr>
          <p:nvPr/>
        </p:nvPicPr>
        <p:blipFill>
          <a:blip r:embed="rId3"/>
          <a:stretch>
            <a:fillRect/>
          </a:stretch>
        </p:blipFill>
        <p:spPr>
          <a:xfrm>
            <a:off x="-1925559" y="-9764606"/>
            <a:ext cx="13812279" cy="14183457"/>
          </a:xfrm>
          <a:prstGeom prst="rect">
            <a:avLst/>
          </a:prstGeom>
        </p:spPr>
      </p:pic>
    </p:spTree>
    <p:extLst>
      <p:ext uri="{BB962C8B-B14F-4D97-AF65-F5344CB8AC3E}">
        <p14:creationId xmlns:p14="http://schemas.microsoft.com/office/powerpoint/2010/main" val="33628754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0502F1-7F36-11E2-5796-01964860CBF2}"/>
            </a:ext>
          </a:extLst>
        </p:cNvPr>
        <p:cNvGrpSpPr/>
        <p:nvPr/>
      </p:nvGrpSpPr>
      <p:grpSpPr>
        <a:xfrm>
          <a:off x="0" y="0"/>
          <a:ext cx="0" cy="0"/>
          <a:chOff x="0" y="0"/>
          <a:chExt cx="0" cy="0"/>
        </a:xfrm>
      </p:grpSpPr>
      <p:pic>
        <p:nvPicPr>
          <p:cNvPr id="15" name="Picture 14" descr="A close-up of a radiograph&#10;&#10;AI-generated content may be incorrect.">
            <a:extLst>
              <a:ext uri="{FF2B5EF4-FFF2-40B4-BE49-F238E27FC236}">
                <a16:creationId xmlns:a16="http://schemas.microsoft.com/office/drawing/2014/main" id="{75C29362-86F4-AB2A-6958-D78E992604AA}"/>
              </a:ext>
            </a:extLst>
          </p:cNvPr>
          <p:cNvPicPr>
            <a:picLocks noChangeAspect="1"/>
          </p:cNvPicPr>
          <p:nvPr/>
        </p:nvPicPr>
        <p:blipFill>
          <a:blip r:embed="rId3"/>
          <a:stretch>
            <a:fillRect/>
          </a:stretch>
        </p:blipFill>
        <p:spPr>
          <a:xfrm>
            <a:off x="2779786" y="853651"/>
            <a:ext cx="4005562" cy="4113204"/>
          </a:xfrm>
          <a:prstGeom prst="rect">
            <a:avLst/>
          </a:prstGeom>
        </p:spPr>
      </p:pic>
      <p:sp>
        <p:nvSpPr>
          <p:cNvPr id="8" name="Google Shape;346;p29">
            <a:extLst>
              <a:ext uri="{FF2B5EF4-FFF2-40B4-BE49-F238E27FC236}">
                <a16:creationId xmlns:a16="http://schemas.microsoft.com/office/drawing/2014/main" id="{AFE85ECD-FB6E-E249-3AB2-563BE7DB41D7}"/>
              </a:ext>
            </a:extLst>
          </p:cNvPr>
          <p:cNvSpPr txBox="1">
            <a:spLocks noGrp="1"/>
          </p:cNvSpPr>
          <p:nvPr>
            <p:ph type="title"/>
          </p:nvPr>
        </p:nvSpPr>
        <p:spPr>
          <a:xfrm>
            <a:off x="3078082" y="176645"/>
            <a:ext cx="2987835" cy="551512"/>
          </a:xfrm>
          <a:prstGeom prst="rect">
            <a:avLst/>
          </a:prstGeom>
        </p:spPr>
        <p:txBody>
          <a:bodyPr spcFirstLastPara="1" wrap="square" lIns="91425" tIns="91425" rIns="91425" bIns="91425" anchor="ctr" anchorCtr="0">
            <a:noAutofit/>
          </a:bodyPr>
          <a:lstStyle/>
          <a:p>
            <a:pPr marL="0" indent="0" algn="l"/>
            <a:r>
              <a:rPr lang="en-US" sz="3000" dirty="0"/>
              <a:t>System Design</a:t>
            </a:r>
          </a:p>
        </p:txBody>
      </p:sp>
      <p:sp>
        <p:nvSpPr>
          <p:cNvPr id="2" name="Rectangle 1">
            <a:extLst>
              <a:ext uri="{FF2B5EF4-FFF2-40B4-BE49-F238E27FC236}">
                <a16:creationId xmlns:a16="http://schemas.microsoft.com/office/drawing/2014/main" id="{10D62CEB-5EF8-75EA-F23C-9B14113DAB68}"/>
              </a:ext>
            </a:extLst>
          </p:cNvPr>
          <p:cNvSpPr/>
          <p:nvPr/>
        </p:nvSpPr>
        <p:spPr>
          <a:xfrm>
            <a:off x="3810" y="0"/>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00DA57F-D498-EFAD-1DC3-4B1347C6838D}"/>
              </a:ext>
            </a:extLst>
          </p:cNvPr>
          <p:cNvSpPr/>
          <p:nvPr/>
        </p:nvSpPr>
        <p:spPr>
          <a:xfrm>
            <a:off x="8312875" y="-1"/>
            <a:ext cx="827314" cy="5143499"/>
          </a:xfrm>
          <a:prstGeom prst="rect">
            <a:avLst/>
          </a:prstGeom>
          <a:solidFill>
            <a:srgbClr val="EEEE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346;p29">
            <a:extLst>
              <a:ext uri="{FF2B5EF4-FFF2-40B4-BE49-F238E27FC236}">
                <a16:creationId xmlns:a16="http://schemas.microsoft.com/office/drawing/2014/main" id="{0DD48ABF-3B39-8A72-6115-8E0C084C47E8}"/>
              </a:ext>
            </a:extLst>
          </p:cNvPr>
          <p:cNvSpPr txBox="1">
            <a:spLocks/>
          </p:cNvSpPr>
          <p:nvPr/>
        </p:nvSpPr>
        <p:spPr>
          <a:xfrm>
            <a:off x="-2936175" y="3585781"/>
            <a:ext cx="4188434" cy="10593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Inter"/>
              <a:buNone/>
              <a:defRPr sz="3500" b="1" i="0" u="none" strike="noStrike" cap="none">
                <a:solidFill>
                  <a:schemeClr val="dk1"/>
                </a:solidFill>
                <a:latin typeface="Inter"/>
                <a:ea typeface="Inter"/>
                <a:cs typeface="Inter"/>
                <a:sym typeface="Inter"/>
              </a:defRPr>
            </a:lvl1pPr>
            <a:lvl2pPr marR="0" lvl="1"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2pPr>
            <a:lvl3pPr marR="0" lvl="2"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3pPr>
            <a:lvl4pPr marR="0" lvl="3"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4pPr>
            <a:lvl5pPr marR="0" lvl="4"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5pPr>
            <a:lvl6pPr marR="0" lvl="5"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6pPr>
            <a:lvl7pPr marR="0" lvl="6"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7pPr>
            <a:lvl8pPr marR="0" lvl="7"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8pPr>
            <a:lvl9pPr marR="0" lvl="8"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9pPr>
          </a:lstStyle>
          <a:p>
            <a:pPr algn="l"/>
            <a:r>
              <a:rPr lang="en-US" sz="4000"/>
              <a:t>Results</a:t>
            </a:r>
            <a:endParaRPr lang="en-US" sz="4000" dirty="0"/>
          </a:p>
        </p:txBody>
      </p:sp>
      <p:sp>
        <p:nvSpPr>
          <p:cNvPr id="7" name="Google Shape;347;p29">
            <a:extLst>
              <a:ext uri="{FF2B5EF4-FFF2-40B4-BE49-F238E27FC236}">
                <a16:creationId xmlns:a16="http://schemas.microsoft.com/office/drawing/2014/main" id="{F36184E6-82F7-CBE9-8B56-00D4098F2771}"/>
              </a:ext>
            </a:extLst>
          </p:cNvPr>
          <p:cNvSpPr txBox="1">
            <a:spLocks noGrp="1"/>
          </p:cNvSpPr>
          <p:nvPr>
            <p:ph type="title" idx="2"/>
          </p:nvPr>
        </p:nvSpPr>
        <p:spPr>
          <a:xfrm>
            <a:off x="9458594" y="3511141"/>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Tree>
    <p:extLst>
      <p:ext uri="{BB962C8B-B14F-4D97-AF65-F5344CB8AC3E}">
        <p14:creationId xmlns:p14="http://schemas.microsoft.com/office/powerpoint/2010/main" val="1116993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0">
          <a:extLst>
            <a:ext uri="{FF2B5EF4-FFF2-40B4-BE49-F238E27FC236}">
              <a16:creationId xmlns:a16="http://schemas.microsoft.com/office/drawing/2014/main" id="{092AC3C8-7F19-54F7-1534-FA26BA7B3153}"/>
            </a:ext>
          </a:extLst>
        </p:cNvPr>
        <p:cNvGrpSpPr/>
        <p:nvPr/>
      </p:nvGrpSpPr>
      <p:grpSpPr>
        <a:xfrm>
          <a:off x="0" y="0"/>
          <a:ext cx="0" cy="0"/>
          <a:chOff x="0" y="0"/>
          <a:chExt cx="0" cy="0"/>
        </a:xfrm>
      </p:grpSpPr>
      <p:pic>
        <p:nvPicPr>
          <p:cNvPr id="341" name="Google Shape;341;p29">
            <a:extLst>
              <a:ext uri="{FF2B5EF4-FFF2-40B4-BE49-F238E27FC236}">
                <a16:creationId xmlns:a16="http://schemas.microsoft.com/office/drawing/2014/main" id="{6B14E709-BE0C-B1AD-1D65-1110588B082D}"/>
              </a:ext>
            </a:extLst>
          </p:cNvPr>
          <p:cNvPicPr preferRelativeResize="0">
            <a:picLocks noGrp="1"/>
          </p:cNvPicPr>
          <p:nvPr>
            <p:ph type="pic" idx="3"/>
          </p:nvPr>
        </p:nvPicPr>
        <p:blipFill rotWithShape="1">
          <a:blip r:embed="rId3"/>
          <a:srcRect l="131" r="-342"/>
          <a:stretch/>
        </p:blipFill>
        <p:spPr>
          <a:xfrm>
            <a:off x="1451157" y="480176"/>
            <a:ext cx="6105201" cy="2757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42" name="Google Shape;342;p29">
            <a:extLst>
              <a:ext uri="{FF2B5EF4-FFF2-40B4-BE49-F238E27FC236}">
                <a16:creationId xmlns:a16="http://schemas.microsoft.com/office/drawing/2014/main" id="{77F6773C-5708-0BFA-4892-B812EF28FAB2}"/>
              </a:ext>
            </a:extLst>
          </p:cNvPr>
          <p:cNvGrpSpPr/>
          <p:nvPr/>
        </p:nvGrpSpPr>
        <p:grpSpPr>
          <a:xfrm>
            <a:off x="2831700" y="0"/>
            <a:ext cx="3481037" cy="792026"/>
            <a:chOff x="-131" y="100"/>
            <a:chExt cx="9143781" cy="534900"/>
          </a:xfrm>
        </p:grpSpPr>
        <p:sp>
          <p:nvSpPr>
            <p:cNvPr id="343" name="Google Shape;343;p29">
              <a:extLst>
                <a:ext uri="{FF2B5EF4-FFF2-40B4-BE49-F238E27FC236}">
                  <a16:creationId xmlns:a16="http://schemas.microsoft.com/office/drawing/2014/main" id="{D5007775-2BB7-37C4-83AB-698C5CFCB86E}"/>
                </a:ext>
              </a:extLst>
            </p:cNvPr>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9">
              <a:extLst>
                <a:ext uri="{FF2B5EF4-FFF2-40B4-BE49-F238E27FC236}">
                  <a16:creationId xmlns:a16="http://schemas.microsoft.com/office/drawing/2014/main" id="{15EA9E2A-AFA3-69F4-C896-03A58C16DA59}"/>
                </a:ext>
              </a:extLst>
            </p:cNvPr>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a:extLst>
                <a:ext uri="{FF2B5EF4-FFF2-40B4-BE49-F238E27FC236}">
                  <a16:creationId xmlns:a16="http://schemas.microsoft.com/office/drawing/2014/main" id="{AD1657B5-F71A-DBA6-F446-A06FA370A057}"/>
                </a:ext>
              </a:extLst>
            </p:cNvPr>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9">
            <a:extLst>
              <a:ext uri="{FF2B5EF4-FFF2-40B4-BE49-F238E27FC236}">
                <a16:creationId xmlns:a16="http://schemas.microsoft.com/office/drawing/2014/main" id="{9DAC5743-EA02-C6E8-521C-C8F7B366596D}"/>
              </a:ext>
            </a:extLst>
          </p:cNvPr>
          <p:cNvSpPr txBox="1">
            <a:spLocks noGrp="1"/>
          </p:cNvSpPr>
          <p:nvPr>
            <p:ph type="title"/>
          </p:nvPr>
        </p:nvSpPr>
        <p:spPr>
          <a:xfrm>
            <a:off x="3341387" y="3549240"/>
            <a:ext cx="4188434" cy="1059301"/>
          </a:xfrm>
          <a:prstGeom prst="rect">
            <a:avLst/>
          </a:prstGeom>
        </p:spPr>
        <p:txBody>
          <a:bodyPr spcFirstLastPara="1" wrap="square" lIns="91425" tIns="91425" rIns="91425" bIns="91425" anchor="ctr" anchorCtr="0">
            <a:noAutofit/>
          </a:bodyPr>
          <a:lstStyle/>
          <a:p>
            <a:pPr marL="0" indent="0" algn="l"/>
            <a:r>
              <a:rPr lang="en-US" sz="4000" dirty="0"/>
              <a:t>Results</a:t>
            </a:r>
          </a:p>
        </p:txBody>
      </p:sp>
      <p:sp>
        <p:nvSpPr>
          <p:cNvPr id="347" name="Google Shape;347;p29">
            <a:extLst>
              <a:ext uri="{FF2B5EF4-FFF2-40B4-BE49-F238E27FC236}">
                <a16:creationId xmlns:a16="http://schemas.microsoft.com/office/drawing/2014/main" id="{DA8C952C-160C-6C54-FDBA-673AAA6FD308}"/>
              </a:ext>
            </a:extLst>
          </p:cNvPr>
          <p:cNvSpPr txBox="1">
            <a:spLocks noGrp="1"/>
          </p:cNvSpPr>
          <p:nvPr>
            <p:ph type="title" idx="2"/>
          </p:nvPr>
        </p:nvSpPr>
        <p:spPr>
          <a:xfrm>
            <a:off x="1965594" y="3549241"/>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pic>
        <p:nvPicPr>
          <p:cNvPr id="2" name="Google Shape;644;p45">
            <a:extLst>
              <a:ext uri="{FF2B5EF4-FFF2-40B4-BE49-F238E27FC236}">
                <a16:creationId xmlns:a16="http://schemas.microsoft.com/office/drawing/2014/main" id="{D5CF2A49-43B4-E5AF-3B8C-B05F1FA55F92}"/>
              </a:ext>
            </a:extLst>
          </p:cNvPr>
          <p:cNvPicPr preferRelativeResize="0"/>
          <p:nvPr/>
        </p:nvPicPr>
        <p:blipFill rotWithShape="1">
          <a:blip r:embed="rId4">
            <a:alphaModFix/>
          </a:blip>
          <a:srcRect r="10346"/>
          <a:stretch/>
        </p:blipFill>
        <p:spPr>
          <a:xfrm rot="21116807">
            <a:off x="1538850" y="-152159"/>
            <a:ext cx="1704324" cy="1900933"/>
          </a:xfrm>
          <a:prstGeom prst="rect">
            <a:avLst/>
          </a:prstGeom>
          <a:noFill/>
          <a:ln>
            <a:noFill/>
          </a:ln>
        </p:spPr>
      </p:pic>
    </p:spTree>
    <p:extLst>
      <p:ext uri="{BB962C8B-B14F-4D97-AF65-F5344CB8AC3E}">
        <p14:creationId xmlns:p14="http://schemas.microsoft.com/office/powerpoint/2010/main" val="2948818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9D8DA-372C-6618-9758-A48DD71951E2}"/>
            </a:ext>
          </a:extLst>
        </p:cNvPr>
        <p:cNvGrpSpPr/>
        <p:nvPr/>
      </p:nvGrpSpPr>
      <p:grpSpPr>
        <a:xfrm>
          <a:off x="0" y="0"/>
          <a:ext cx="0" cy="0"/>
          <a:chOff x="0" y="0"/>
          <a:chExt cx="0" cy="0"/>
        </a:xfrm>
      </p:grpSpPr>
      <p:sp>
        <p:nvSpPr>
          <p:cNvPr id="11" name="Google Shape;372;p31">
            <a:extLst>
              <a:ext uri="{FF2B5EF4-FFF2-40B4-BE49-F238E27FC236}">
                <a16:creationId xmlns:a16="http://schemas.microsoft.com/office/drawing/2014/main" id="{35E676C5-BA19-E40E-A2D7-EC71FCDF2C08}"/>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sp>
        <p:nvSpPr>
          <p:cNvPr id="12" name="Rectangle 2">
            <a:extLst>
              <a:ext uri="{FF2B5EF4-FFF2-40B4-BE49-F238E27FC236}">
                <a16:creationId xmlns:a16="http://schemas.microsoft.com/office/drawing/2014/main" id="{A80EE39C-ACF8-75AF-43FC-851498C1231B}"/>
              </a:ext>
            </a:extLst>
          </p:cNvPr>
          <p:cNvSpPr>
            <a:spLocks noChangeArrowheads="1"/>
          </p:cNvSpPr>
          <p:nvPr/>
        </p:nvSpPr>
        <p:spPr bwMode="auto">
          <a:xfrm>
            <a:off x="720000" y="847514"/>
            <a:ext cx="659347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Model used: </a:t>
            </a:r>
            <a:r>
              <a:rPr kumimoji="0" lang="en-US" altLang="en-US" b="1" i="0" u="none" strike="noStrike" cap="none" normalizeH="0" baseline="0" dirty="0" err="1">
                <a:ln>
                  <a:noFill/>
                </a:ln>
                <a:solidFill>
                  <a:schemeClr val="tx2"/>
                </a:solidFill>
                <a:effectLst/>
                <a:latin typeface="Inter" panose="020B0604020202020204" charset="0"/>
                <a:ea typeface="Inter" panose="020B0604020202020204" charset="0"/>
              </a:rPr>
              <a:t>DiffusionDet</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 with Swin backbone</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Localizes the four quadrants in panoramic X-rays</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Provides accurate crops for downstream enumeration &amp; segmentation</a:t>
            </a:r>
          </a:p>
        </p:txBody>
      </p:sp>
      <p:pic>
        <p:nvPicPr>
          <p:cNvPr id="16" name="Picture 15">
            <a:extLst>
              <a:ext uri="{FF2B5EF4-FFF2-40B4-BE49-F238E27FC236}">
                <a16:creationId xmlns:a16="http://schemas.microsoft.com/office/drawing/2014/main" id="{1AC61794-9AE9-BA6B-4060-0E6D120897F0}"/>
              </a:ext>
            </a:extLst>
          </p:cNvPr>
          <p:cNvPicPr>
            <a:picLocks noChangeAspect="1"/>
          </p:cNvPicPr>
          <p:nvPr/>
        </p:nvPicPr>
        <p:blipFill rotWithShape="1">
          <a:blip r:embed="rId3">
            <a:extLst>
              <a:ext uri="{28A0092B-C50C-407E-A947-70E740481C1C}">
                <a14:useLocalDpi xmlns:a14="http://schemas.microsoft.com/office/drawing/2010/main" val="0"/>
              </a:ext>
            </a:extLst>
          </a:blip>
          <a:srcRect l="35016" t="10294" r="441" b="2908"/>
          <a:stretch>
            <a:fillRect/>
          </a:stretch>
        </p:blipFill>
        <p:spPr bwMode="auto">
          <a:xfrm>
            <a:off x="416358" y="2045658"/>
            <a:ext cx="8311283" cy="2176344"/>
          </a:xfrm>
          <a:prstGeom prst="rect">
            <a:avLst/>
          </a:prstGeom>
          <a:noFill/>
          <a:ln>
            <a:noFill/>
          </a:ln>
          <a:extLst>
            <a:ext uri="{53640926-AAD7-44D8-BBD7-CCE9431645EC}">
              <a14:shadowObscured xmlns:a14="http://schemas.microsoft.com/office/drawing/2010/main"/>
            </a:ext>
          </a:extLst>
        </p:spPr>
      </p:pic>
      <p:sp>
        <p:nvSpPr>
          <p:cNvPr id="18" name="TextBox 17">
            <a:extLst>
              <a:ext uri="{FF2B5EF4-FFF2-40B4-BE49-F238E27FC236}">
                <a16:creationId xmlns:a16="http://schemas.microsoft.com/office/drawing/2014/main" id="{91ED88A8-FEEF-A2B8-7F30-9191A3E3CAD4}"/>
              </a:ext>
            </a:extLst>
          </p:cNvPr>
          <p:cNvSpPr txBox="1"/>
          <p:nvPr/>
        </p:nvSpPr>
        <p:spPr>
          <a:xfrm>
            <a:off x="720000" y="539809"/>
            <a:ext cx="4572000" cy="338554"/>
          </a:xfrm>
          <a:prstGeom prst="rect">
            <a:avLst/>
          </a:prstGeom>
          <a:noFill/>
        </p:spPr>
        <p:txBody>
          <a:bodyPr wrap="square">
            <a:spAutoFit/>
          </a:bodyPr>
          <a:lstStyle/>
          <a:p>
            <a:r>
              <a:rPr lang="en-US" sz="1600" b="1" dirty="0">
                <a:solidFill>
                  <a:schemeClr val="tx2"/>
                </a:solidFill>
                <a:latin typeface="Inter" panose="020B0604020202020204" charset="0"/>
                <a:ea typeface="Inter" panose="020B0604020202020204" charset="0"/>
              </a:rPr>
              <a:t>Quadrant Detection Results</a:t>
            </a:r>
          </a:p>
        </p:txBody>
      </p:sp>
      <p:sp>
        <p:nvSpPr>
          <p:cNvPr id="20" name="TextBox 19">
            <a:extLst>
              <a:ext uri="{FF2B5EF4-FFF2-40B4-BE49-F238E27FC236}">
                <a16:creationId xmlns:a16="http://schemas.microsoft.com/office/drawing/2014/main" id="{F86680A4-443A-A4BE-807A-EF4BDEB9568A}"/>
              </a:ext>
            </a:extLst>
          </p:cNvPr>
          <p:cNvSpPr txBox="1"/>
          <p:nvPr/>
        </p:nvSpPr>
        <p:spPr>
          <a:xfrm>
            <a:off x="2285999" y="4222002"/>
            <a:ext cx="4572000" cy="338554"/>
          </a:xfrm>
          <a:prstGeom prst="rect">
            <a:avLst/>
          </a:prstGeom>
          <a:noFill/>
        </p:spPr>
        <p:txBody>
          <a:bodyPr wrap="square">
            <a:spAutoFit/>
          </a:bodyPr>
          <a:lstStyle/>
          <a:p>
            <a:r>
              <a:rPr lang="en-US" sz="1600" b="1" dirty="0" err="1">
                <a:solidFill>
                  <a:srgbClr val="434343"/>
                </a:solidFill>
                <a:effectLst/>
                <a:latin typeface="Inter" panose="020B0604020202020204" charset="0"/>
                <a:ea typeface="Inter" panose="020B0604020202020204" charset="0"/>
                <a:cs typeface="Arial" panose="020B0604020202020204" pitchFamily="34" charset="0"/>
              </a:rPr>
              <a:t>DiffusionDet</a:t>
            </a:r>
            <a:r>
              <a:rPr lang="en-US" sz="1600" b="1" dirty="0">
                <a:solidFill>
                  <a:srgbClr val="434343"/>
                </a:solidFill>
                <a:effectLst/>
                <a:latin typeface="Inter" panose="020B0604020202020204" charset="0"/>
                <a:ea typeface="Inter" panose="020B0604020202020204" charset="0"/>
                <a:cs typeface="Arial" panose="020B0604020202020204" pitchFamily="34" charset="0"/>
              </a:rPr>
              <a:t> Ground Truth vs. Predictions </a:t>
            </a:r>
            <a:endParaRPr lang="en-US" sz="1600"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10308864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10744-2729-1C80-1093-4536A8350318}"/>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37EA8D25-92F9-B614-FBE0-C049EBDD3BD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23041" y="741105"/>
            <a:ext cx="5348057" cy="3661290"/>
          </a:xfrm>
          <a:prstGeom prst="rect">
            <a:avLst/>
          </a:prstGeom>
          <a:noFill/>
          <a:ln>
            <a:noFill/>
          </a:ln>
        </p:spPr>
      </p:pic>
      <p:sp>
        <p:nvSpPr>
          <p:cNvPr id="11" name="Google Shape;372;p31">
            <a:extLst>
              <a:ext uri="{FF2B5EF4-FFF2-40B4-BE49-F238E27FC236}">
                <a16:creationId xmlns:a16="http://schemas.microsoft.com/office/drawing/2014/main" id="{54ABE3A2-A70B-C0F7-7E46-B990540CA170}"/>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sp>
        <p:nvSpPr>
          <p:cNvPr id="12" name="Rectangle 2">
            <a:extLst>
              <a:ext uri="{FF2B5EF4-FFF2-40B4-BE49-F238E27FC236}">
                <a16:creationId xmlns:a16="http://schemas.microsoft.com/office/drawing/2014/main" id="{1D6F185A-5346-BC4A-F4AB-BAE9475332A4}"/>
              </a:ext>
            </a:extLst>
          </p:cNvPr>
          <p:cNvSpPr>
            <a:spLocks noChangeArrowheads="1"/>
          </p:cNvSpPr>
          <p:nvPr/>
        </p:nvSpPr>
        <p:spPr bwMode="auto">
          <a:xfrm>
            <a:off x="445770" y="1219286"/>
            <a:ext cx="2801162" cy="12311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r>
              <a:rPr lang="en-US" sz="1800" b="1" dirty="0">
                <a:solidFill>
                  <a:schemeClr val="tx2"/>
                </a:solidFill>
                <a:latin typeface="Inter" panose="020B0604020202020204" charset="0"/>
                <a:ea typeface="Inter" panose="020B0604020202020204" charset="0"/>
              </a:rPr>
              <a:t>•</a:t>
            </a:r>
            <a:r>
              <a:rPr lang="en-US" b="1" dirty="0">
                <a:solidFill>
                  <a:srgbClr val="434343"/>
                </a:solidFill>
                <a:latin typeface="Inter" panose="020B0604020202020204" charset="0"/>
                <a:ea typeface="Inter" panose="020B0604020202020204" charset="0"/>
              </a:rPr>
              <a:t>  Quantitative results:</a:t>
            </a:r>
            <a:endParaRPr lang="en-US" sz="1800" b="1" dirty="0">
              <a:solidFill>
                <a:srgbClr val="434343"/>
              </a:solidFill>
              <a:latin typeface="Inter" panose="020B0604020202020204" charset="0"/>
              <a:ea typeface="Inter" panose="020B0604020202020204" charset="0"/>
            </a:endParaRPr>
          </a:p>
          <a:p>
            <a:pPr eaLnBrk="0" fontAlgn="base" hangingPunct="0"/>
            <a:r>
              <a:rPr lang="en-US" b="1" dirty="0">
                <a:solidFill>
                  <a:srgbClr val="434343"/>
                </a:solidFill>
                <a:latin typeface="Inter" panose="020B0604020202020204" charset="0"/>
                <a:ea typeface="Inter" panose="020B0604020202020204" charset="0"/>
              </a:rPr>
              <a:t>    </a:t>
            </a:r>
            <a:r>
              <a:rPr lang="en-US" b="1" dirty="0">
                <a:solidFill>
                  <a:schemeClr val="tx2"/>
                </a:solidFill>
                <a:latin typeface="Inter" panose="020B0604020202020204" charset="0"/>
                <a:ea typeface="Inter" panose="020B0604020202020204" charset="0"/>
              </a:rPr>
              <a:t>•</a:t>
            </a:r>
            <a:r>
              <a:rPr lang="en-US" b="1" dirty="0">
                <a:solidFill>
                  <a:srgbClr val="434343"/>
                </a:solidFill>
                <a:latin typeface="Inter" panose="020B0604020202020204" charset="0"/>
                <a:ea typeface="Inter" panose="020B0604020202020204" charset="0"/>
              </a:rPr>
              <a:t> AP@0.50 = </a:t>
            </a:r>
            <a:r>
              <a:rPr lang="en-US" b="1" dirty="0">
                <a:solidFill>
                  <a:schemeClr val="tx2"/>
                </a:solidFill>
                <a:latin typeface="Inter" panose="020B0604020202020204" charset="0"/>
                <a:ea typeface="Inter" panose="020B0604020202020204" charset="0"/>
              </a:rPr>
              <a:t>0.999</a:t>
            </a:r>
          </a:p>
          <a:p>
            <a:pPr eaLnBrk="0" fontAlgn="base" hangingPunct="0"/>
            <a:r>
              <a:rPr lang="en-US" b="1" dirty="0">
                <a:solidFill>
                  <a:srgbClr val="434343"/>
                </a:solidFill>
                <a:latin typeface="Inter" panose="020B0604020202020204" charset="0"/>
                <a:ea typeface="Inter" panose="020B0604020202020204" charset="0"/>
              </a:rPr>
              <a:t>    </a:t>
            </a:r>
            <a:r>
              <a:rPr lang="en-US" b="1" dirty="0">
                <a:solidFill>
                  <a:schemeClr val="tx2"/>
                </a:solidFill>
                <a:latin typeface="Inter" panose="020B0604020202020204" charset="0"/>
                <a:ea typeface="Inter" panose="020B0604020202020204" charset="0"/>
              </a:rPr>
              <a:t>•</a:t>
            </a:r>
            <a:r>
              <a:rPr lang="en-US" b="1" dirty="0">
                <a:solidFill>
                  <a:srgbClr val="434343"/>
                </a:solidFill>
                <a:latin typeface="Inter" panose="020B0604020202020204" charset="0"/>
                <a:ea typeface="Inter" panose="020B0604020202020204" charset="0"/>
              </a:rPr>
              <a:t> AP@0.75 = </a:t>
            </a:r>
            <a:r>
              <a:rPr lang="en-US" b="1" dirty="0">
                <a:solidFill>
                  <a:schemeClr val="tx2"/>
                </a:solidFill>
                <a:latin typeface="Inter" panose="020B0604020202020204" charset="0"/>
                <a:ea typeface="Inter" panose="020B0604020202020204" charset="0"/>
              </a:rPr>
              <a:t>0.892</a:t>
            </a:r>
          </a:p>
          <a:p>
            <a:pPr eaLnBrk="0" fontAlgn="base" hangingPunct="0"/>
            <a:r>
              <a:rPr lang="en-US" b="1" dirty="0">
                <a:solidFill>
                  <a:srgbClr val="434343"/>
                </a:solidFill>
                <a:latin typeface="Inter" panose="020B0604020202020204" charset="0"/>
                <a:ea typeface="Inter" panose="020B0604020202020204" charset="0"/>
              </a:rPr>
              <a:t>    </a:t>
            </a:r>
            <a:r>
              <a:rPr lang="en-US" b="1" dirty="0">
                <a:solidFill>
                  <a:schemeClr val="tx2"/>
                </a:solidFill>
                <a:latin typeface="Inter" panose="020B0604020202020204" charset="0"/>
                <a:ea typeface="Inter" panose="020B0604020202020204" charset="0"/>
              </a:rPr>
              <a:t>• </a:t>
            </a:r>
            <a:r>
              <a:rPr lang="en-US" b="1" dirty="0">
                <a:solidFill>
                  <a:srgbClr val="434343"/>
                </a:solidFill>
                <a:latin typeface="Inter" panose="020B0604020202020204" charset="0"/>
                <a:ea typeface="Inter" panose="020B0604020202020204" charset="0"/>
              </a:rPr>
              <a:t>AP@[.50:.95] = </a:t>
            </a:r>
            <a:r>
              <a:rPr lang="en-US" b="1" dirty="0">
                <a:solidFill>
                  <a:schemeClr val="tx2"/>
                </a:solidFill>
                <a:latin typeface="Inter" panose="020B0604020202020204" charset="0"/>
                <a:ea typeface="Inter" panose="020B0604020202020204" charset="0"/>
              </a:rPr>
              <a:t>0.705</a:t>
            </a:r>
          </a:p>
          <a:p>
            <a:pPr eaLnBrk="0" fontAlgn="base" hangingPunct="0"/>
            <a:r>
              <a:rPr lang="en-US" b="1" dirty="0">
                <a:solidFill>
                  <a:schemeClr val="tx2"/>
                </a:solidFill>
                <a:effectLst/>
                <a:latin typeface="Inter" panose="020B0604020202020204" charset="0"/>
                <a:ea typeface="Inter" panose="020B0604020202020204" charset="0"/>
              </a:rPr>
              <a:t>    </a:t>
            </a:r>
            <a:r>
              <a:rPr lang="en-US" b="1" dirty="0">
                <a:solidFill>
                  <a:schemeClr val="tx2"/>
                </a:solidFill>
                <a:latin typeface="Inter" panose="020B0604020202020204" charset="0"/>
                <a:ea typeface="Inter" panose="020B0604020202020204" charset="0"/>
              </a:rPr>
              <a:t>• </a:t>
            </a:r>
            <a:r>
              <a:rPr lang="en-US" b="1" dirty="0">
                <a:solidFill>
                  <a:srgbClr val="434343"/>
                </a:solidFill>
                <a:latin typeface="Inter" panose="020B0604020202020204" charset="0"/>
                <a:ea typeface="Inter" panose="020B0604020202020204" charset="0"/>
              </a:rPr>
              <a:t>AR@[.50:0.95] = </a:t>
            </a:r>
            <a:r>
              <a:rPr lang="en-US" b="1" dirty="0">
                <a:solidFill>
                  <a:schemeClr val="tx2"/>
                </a:solidFill>
                <a:latin typeface="Inter" panose="020B0604020202020204" charset="0"/>
                <a:ea typeface="Inter" panose="020B0604020202020204" charset="0"/>
              </a:rPr>
              <a:t>0.761</a:t>
            </a:r>
            <a:endParaRPr lang="en-US" b="1" dirty="0">
              <a:solidFill>
                <a:schemeClr val="tx2"/>
              </a:solidFill>
              <a:effectLst/>
              <a:latin typeface="Inter" panose="020B0604020202020204" charset="0"/>
              <a:ea typeface="Inter" panose="020B0604020202020204" charset="0"/>
            </a:endParaRPr>
          </a:p>
        </p:txBody>
      </p:sp>
      <p:sp>
        <p:nvSpPr>
          <p:cNvPr id="3" name="TextBox 2">
            <a:extLst>
              <a:ext uri="{FF2B5EF4-FFF2-40B4-BE49-F238E27FC236}">
                <a16:creationId xmlns:a16="http://schemas.microsoft.com/office/drawing/2014/main" id="{48B4E372-9475-0EDC-667C-513D400945FF}"/>
              </a:ext>
            </a:extLst>
          </p:cNvPr>
          <p:cNvSpPr txBox="1"/>
          <p:nvPr/>
        </p:nvSpPr>
        <p:spPr>
          <a:xfrm>
            <a:off x="421878" y="2571750"/>
            <a:ext cx="2943621" cy="1015663"/>
          </a:xfrm>
          <a:prstGeom prst="rect">
            <a:avLst/>
          </a:prstGeom>
          <a:noFill/>
        </p:spPr>
        <p:txBody>
          <a:bodyPr wrap="square">
            <a:spAutoFit/>
          </a:bodyPr>
          <a:lstStyle/>
          <a:p>
            <a:r>
              <a:rPr lang="en-US" sz="1800" b="1" dirty="0">
                <a:solidFill>
                  <a:schemeClr val="tx2"/>
                </a:solidFill>
                <a:latin typeface="Inter" panose="020B0604020202020204" charset="0"/>
                <a:ea typeface="Inter" panose="020B0604020202020204" charset="0"/>
              </a:rPr>
              <a:t>• </a:t>
            </a:r>
            <a:r>
              <a:rPr lang="en-US" b="1" dirty="0">
                <a:solidFill>
                  <a:srgbClr val="434343"/>
                </a:solidFill>
                <a:latin typeface="Inter" panose="020B0604020202020204" charset="0"/>
                <a:ea typeface="Inter" panose="020B0604020202020204" charset="0"/>
              </a:rPr>
              <a:t> Conclusion: Reliable quadrant detection ensures high-quality inputs for later stages</a:t>
            </a:r>
          </a:p>
        </p:txBody>
      </p:sp>
      <p:sp>
        <p:nvSpPr>
          <p:cNvPr id="5" name="TextBox 4">
            <a:extLst>
              <a:ext uri="{FF2B5EF4-FFF2-40B4-BE49-F238E27FC236}">
                <a16:creationId xmlns:a16="http://schemas.microsoft.com/office/drawing/2014/main" id="{8AE1898B-22D6-8365-F998-2A21A679214D}"/>
              </a:ext>
            </a:extLst>
          </p:cNvPr>
          <p:cNvSpPr txBox="1"/>
          <p:nvPr/>
        </p:nvSpPr>
        <p:spPr>
          <a:xfrm>
            <a:off x="3852000" y="4416911"/>
            <a:ext cx="4572000" cy="338554"/>
          </a:xfrm>
          <a:prstGeom prst="rect">
            <a:avLst/>
          </a:prstGeom>
          <a:noFill/>
        </p:spPr>
        <p:txBody>
          <a:bodyPr wrap="square">
            <a:spAutoFit/>
          </a:bodyPr>
          <a:lstStyle/>
          <a:p>
            <a:pPr marL="0" marR="0" algn="ctr">
              <a:buNone/>
            </a:pPr>
            <a:r>
              <a:rPr lang="en-US" sz="1600" b="1" dirty="0" err="1">
                <a:solidFill>
                  <a:srgbClr val="434343"/>
                </a:solidFill>
                <a:effectLst/>
                <a:latin typeface="Inter" panose="020B0604020202020204" charset="0"/>
                <a:ea typeface="Inter" panose="020B0604020202020204" charset="0"/>
                <a:cs typeface="Arial" panose="020B0604020202020204" pitchFamily="34" charset="0"/>
              </a:rPr>
              <a:t>DiffusionDet</a:t>
            </a:r>
            <a:r>
              <a:rPr lang="en-US" sz="1600" b="1" dirty="0">
                <a:solidFill>
                  <a:srgbClr val="434343"/>
                </a:solidFill>
                <a:effectLst/>
                <a:latin typeface="Inter" panose="020B0604020202020204" charset="0"/>
                <a:ea typeface="Inter" panose="020B0604020202020204" charset="0"/>
                <a:cs typeface="Arial" panose="020B0604020202020204" pitchFamily="34" charset="0"/>
              </a:rPr>
              <a:t> Loss Curve Plot</a:t>
            </a:r>
          </a:p>
        </p:txBody>
      </p:sp>
    </p:spTree>
    <p:extLst>
      <p:ext uri="{BB962C8B-B14F-4D97-AF65-F5344CB8AC3E}">
        <p14:creationId xmlns:p14="http://schemas.microsoft.com/office/powerpoint/2010/main" val="28622778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9F4387-6307-FC4F-5B2C-C19E0C2F28F8}"/>
            </a:ext>
          </a:extLst>
        </p:cNvPr>
        <p:cNvGrpSpPr/>
        <p:nvPr/>
      </p:nvGrpSpPr>
      <p:grpSpPr>
        <a:xfrm>
          <a:off x="0" y="0"/>
          <a:ext cx="0" cy="0"/>
          <a:chOff x="0" y="0"/>
          <a:chExt cx="0" cy="0"/>
        </a:xfrm>
      </p:grpSpPr>
      <p:sp>
        <p:nvSpPr>
          <p:cNvPr id="11" name="Google Shape;372;p31">
            <a:extLst>
              <a:ext uri="{FF2B5EF4-FFF2-40B4-BE49-F238E27FC236}">
                <a16:creationId xmlns:a16="http://schemas.microsoft.com/office/drawing/2014/main" id="{7E82C794-6B69-9F6D-E53B-016972AF0A2B}"/>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sp>
        <p:nvSpPr>
          <p:cNvPr id="4" name="Rectangle 3">
            <a:extLst>
              <a:ext uri="{FF2B5EF4-FFF2-40B4-BE49-F238E27FC236}">
                <a16:creationId xmlns:a16="http://schemas.microsoft.com/office/drawing/2014/main" id="{8AA97276-F9EE-DD68-E73F-50C95AB6035C}"/>
              </a:ext>
            </a:extLst>
          </p:cNvPr>
          <p:cNvSpPr>
            <a:spLocks noChangeArrowheads="1"/>
          </p:cNvSpPr>
          <p:nvPr/>
        </p:nvSpPr>
        <p:spPr bwMode="auto">
          <a:xfrm>
            <a:off x="720000" y="795838"/>
            <a:ext cx="569579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Task: Detect &amp; number 32 teeth in panoramic X-rays</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Model used: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DINO with ResNet50 backbone</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Robust detection even in overlapping &amp; low-contrast regions</a:t>
            </a:r>
          </a:p>
        </p:txBody>
      </p:sp>
      <p:pic>
        <p:nvPicPr>
          <p:cNvPr id="6" name="Picture 5">
            <a:extLst>
              <a:ext uri="{FF2B5EF4-FFF2-40B4-BE49-F238E27FC236}">
                <a16:creationId xmlns:a16="http://schemas.microsoft.com/office/drawing/2014/main" id="{1BF882F0-4506-E9F7-DBB8-9F42D4EB13B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455" t="3630" r="1250" b="4159"/>
          <a:stretch>
            <a:fillRect/>
          </a:stretch>
        </p:blipFill>
        <p:spPr bwMode="auto">
          <a:xfrm>
            <a:off x="664455" y="1826889"/>
            <a:ext cx="7815089" cy="2859327"/>
          </a:xfrm>
          <a:prstGeom prst="rect">
            <a:avLst/>
          </a:prstGeom>
          <a:noFill/>
          <a:ln>
            <a:noFill/>
          </a:ln>
          <a:extLst>
            <a:ext uri="{53640926-AAD7-44D8-BBD7-CCE9431645EC}">
              <a14:shadowObscured xmlns:a14="http://schemas.microsoft.com/office/drawing/2010/main"/>
            </a:ext>
          </a:extLst>
        </p:spPr>
      </p:pic>
      <p:sp>
        <p:nvSpPr>
          <p:cNvPr id="8" name="TextBox 7">
            <a:extLst>
              <a:ext uri="{FF2B5EF4-FFF2-40B4-BE49-F238E27FC236}">
                <a16:creationId xmlns:a16="http://schemas.microsoft.com/office/drawing/2014/main" id="{BE496632-3ECE-E8F2-C2F0-E71E4488ACF7}"/>
              </a:ext>
            </a:extLst>
          </p:cNvPr>
          <p:cNvSpPr txBox="1"/>
          <p:nvPr/>
        </p:nvSpPr>
        <p:spPr>
          <a:xfrm>
            <a:off x="664455" y="527059"/>
            <a:ext cx="4572000" cy="338554"/>
          </a:xfrm>
          <a:prstGeom prst="rect">
            <a:avLst/>
          </a:prstGeom>
          <a:noFill/>
        </p:spPr>
        <p:txBody>
          <a:bodyPr wrap="square">
            <a:spAutoFit/>
          </a:bodyPr>
          <a:lstStyle/>
          <a:p>
            <a:r>
              <a:rPr lang="en-US" sz="1600" b="1" dirty="0">
                <a:solidFill>
                  <a:schemeClr val="tx2"/>
                </a:solidFill>
                <a:latin typeface="Inter" panose="020B0604020202020204" charset="0"/>
                <a:ea typeface="Inter" panose="020B0604020202020204" charset="0"/>
              </a:rPr>
              <a:t>Enumeration-32 Detection Results</a:t>
            </a:r>
          </a:p>
        </p:txBody>
      </p:sp>
      <p:sp>
        <p:nvSpPr>
          <p:cNvPr id="10" name="TextBox 9">
            <a:extLst>
              <a:ext uri="{FF2B5EF4-FFF2-40B4-BE49-F238E27FC236}">
                <a16:creationId xmlns:a16="http://schemas.microsoft.com/office/drawing/2014/main" id="{5B4406EF-C4EF-BB60-D8D3-F7078CFF368B}"/>
              </a:ext>
            </a:extLst>
          </p:cNvPr>
          <p:cNvSpPr txBox="1"/>
          <p:nvPr/>
        </p:nvSpPr>
        <p:spPr>
          <a:xfrm>
            <a:off x="2209799" y="4686216"/>
            <a:ext cx="4724400" cy="338554"/>
          </a:xfrm>
          <a:prstGeom prst="rect">
            <a:avLst/>
          </a:prstGeom>
          <a:noFill/>
        </p:spPr>
        <p:txBody>
          <a:bodyPr wrap="square">
            <a:spAutoFit/>
          </a:bodyPr>
          <a:lstStyle/>
          <a:p>
            <a:r>
              <a:rPr lang="en-US" sz="1600" b="1" dirty="0">
                <a:solidFill>
                  <a:srgbClr val="434343"/>
                </a:solidFill>
                <a:effectLst/>
                <a:latin typeface="Inter" panose="020B0604020202020204" charset="0"/>
                <a:ea typeface="Inter" panose="020B0604020202020204" charset="0"/>
                <a:cs typeface="Arial" panose="020B0604020202020204" pitchFamily="34" charset="0"/>
              </a:rPr>
              <a:t>Dino-ResNet50 Ground Truth vs. Predictions </a:t>
            </a:r>
            <a:endParaRPr lang="en-US" sz="1600"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21601392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30874-4B18-54BF-E089-005CC87288D7}"/>
            </a:ext>
          </a:extLst>
        </p:cNvPr>
        <p:cNvGrpSpPr/>
        <p:nvPr/>
      </p:nvGrpSpPr>
      <p:grpSpPr>
        <a:xfrm>
          <a:off x="0" y="0"/>
          <a:ext cx="0" cy="0"/>
          <a:chOff x="0" y="0"/>
          <a:chExt cx="0" cy="0"/>
        </a:xfrm>
      </p:grpSpPr>
      <p:sp>
        <p:nvSpPr>
          <p:cNvPr id="11" name="Google Shape;372;p31">
            <a:extLst>
              <a:ext uri="{FF2B5EF4-FFF2-40B4-BE49-F238E27FC236}">
                <a16:creationId xmlns:a16="http://schemas.microsoft.com/office/drawing/2014/main" id="{18793777-BE3B-6B76-1D62-3E077358B776}"/>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pic>
        <p:nvPicPr>
          <p:cNvPr id="2" name="Picture 1">
            <a:extLst>
              <a:ext uri="{FF2B5EF4-FFF2-40B4-BE49-F238E27FC236}">
                <a16:creationId xmlns:a16="http://schemas.microsoft.com/office/drawing/2014/main" id="{44995D4D-9F2D-4752-051A-ADE93C0BAFE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38500" y="773383"/>
            <a:ext cx="5349240" cy="3661959"/>
          </a:xfrm>
          <a:prstGeom prst="rect">
            <a:avLst/>
          </a:prstGeom>
          <a:noFill/>
          <a:ln>
            <a:noFill/>
          </a:ln>
        </p:spPr>
      </p:pic>
      <p:sp>
        <p:nvSpPr>
          <p:cNvPr id="5" name="TextBox 4">
            <a:extLst>
              <a:ext uri="{FF2B5EF4-FFF2-40B4-BE49-F238E27FC236}">
                <a16:creationId xmlns:a16="http://schemas.microsoft.com/office/drawing/2014/main" id="{E9C36F08-DD98-B59B-2A50-99A6329E2A0C}"/>
              </a:ext>
            </a:extLst>
          </p:cNvPr>
          <p:cNvSpPr txBox="1"/>
          <p:nvPr/>
        </p:nvSpPr>
        <p:spPr>
          <a:xfrm>
            <a:off x="457200" y="1164735"/>
            <a:ext cx="2476500" cy="1231106"/>
          </a:xfrm>
          <a:prstGeom prst="rect">
            <a:avLst/>
          </a:prstGeom>
          <a:noFill/>
        </p:spPr>
        <p:txBody>
          <a:bodyPr wrap="square">
            <a:spAutoFit/>
          </a:bodyPr>
          <a:lstStyle/>
          <a:p>
            <a:pPr marL="0" marR="0" algn="l" rtl="0" eaLnBrk="0" fontAlgn="base" hangingPunct="0">
              <a:buNone/>
            </a:pPr>
            <a:r>
              <a:rPr lang="en-US" sz="1800" b="0" i="0" dirty="0">
                <a:solidFill>
                  <a:srgbClr val="2DA6B0"/>
                </a:solidFill>
                <a:effectLst/>
                <a:latin typeface="Inter" panose="020B0604020202020204" charset="0"/>
                <a:ea typeface="Inter" panose="020B0604020202020204" charset="0"/>
                <a:cs typeface="Arial" panose="020B0604020202020204" pitchFamily="34" charset="0"/>
              </a:rPr>
              <a:t>•</a:t>
            </a:r>
            <a:r>
              <a:rPr lang="en-US" sz="1400" b="0" i="0" dirty="0">
                <a:solidFill>
                  <a:srgbClr val="2DA6B0"/>
                </a:solidFill>
                <a:effectLst/>
                <a:latin typeface="Inter" panose="020B0604020202020204" charset="0"/>
                <a:ea typeface="Inter" panose="020B0604020202020204" charset="0"/>
                <a:cs typeface="Arial" panose="020B0604020202020204" pitchFamily="34" charset="0"/>
              </a:rPr>
              <a:t> </a:t>
            </a:r>
            <a:r>
              <a:rPr lang="en-US" sz="1400" b="1" i="0" baseline="0" dirty="0">
                <a:ln>
                  <a:noFill/>
                </a:ln>
                <a:solidFill>
                  <a:srgbClr val="434343"/>
                </a:solidFill>
                <a:effectLst/>
                <a:latin typeface="Inter" panose="020B0604020202020204" charset="0"/>
                <a:ea typeface="Inter" panose="020B0604020202020204" charset="0"/>
                <a:cs typeface="Arial" panose="020B0604020202020204" pitchFamily="34" charset="0"/>
              </a:rPr>
              <a:t>Quantitative results:</a:t>
            </a:r>
            <a:endParaRPr lang="en-US" dirty="0">
              <a:effectLst/>
            </a:endParaRPr>
          </a:p>
          <a:p>
            <a:pPr marL="0" marR="0" algn="l" rtl="0" eaLnBrk="0" fontAlgn="base" hangingPunct="0">
              <a:buNone/>
            </a:pPr>
            <a:r>
              <a:rPr lang="en-US" sz="1400" b="0" i="0" dirty="0">
                <a:solidFill>
                  <a:srgbClr val="2DA6B0"/>
                </a:solidFill>
                <a:effectLst/>
                <a:latin typeface="Inter" panose="020B0604020202020204" charset="0"/>
                <a:ea typeface="Inter" panose="020B0604020202020204" charset="0"/>
                <a:cs typeface="Arial" panose="020B0604020202020204" pitchFamily="34" charset="0"/>
              </a:rPr>
              <a:t>   • </a:t>
            </a:r>
            <a:r>
              <a:rPr lang="en-US" sz="1400" b="1" i="0" baseline="0" dirty="0">
                <a:ln>
                  <a:noFill/>
                </a:ln>
                <a:solidFill>
                  <a:srgbClr val="434343"/>
                </a:solidFill>
                <a:effectLst/>
                <a:latin typeface="Inter" panose="020B0604020202020204" charset="0"/>
                <a:ea typeface="Inter" panose="020B0604020202020204" charset="0"/>
                <a:cs typeface="Arial" panose="020B0604020202020204" pitchFamily="34" charset="0"/>
              </a:rPr>
              <a:t>AP@[.50:.95] = </a:t>
            </a:r>
            <a:r>
              <a:rPr lang="en-US" sz="1400" b="1" i="0" baseline="0" dirty="0">
                <a:ln>
                  <a:noFill/>
                </a:ln>
                <a:solidFill>
                  <a:srgbClr val="29969F"/>
                </a:solidFill>
                <a:effectLst/>
                <a:latin typeface="Inter" panose="020B0604020202020204" charset="0"/>
                <a:ea typeface="Inter" panose="020B0604020202020204" charset="0"/>
                <a:cs typeface="Arial" panose="020B0604020202020204" pitchFamily="34" charset="0"/>
              </a:rPr>
              <a:t>0.569</a:t>
            </a:r>
            <a:endParaRPr lang="en-US" dirty="0">
              <a:effectLst/>
            </a:endParaRPr>
          </a:p>
          <a:p>
            <a:pPr marL="0" marR="0" algn="l" rtl="0" eaLnBrk="0" fontAlgn="base" hangingPunct="0">
              <a:buNone/>
            </a:pPr>
            <a:r>
              <a:rPr lang="en-US" sz="1400" b="0" i="0" dirty="0">
                <a:solidFill>
                  <a:srgbClr val="2DA6B0"/>
                </a:solidFill>
                <a:effectLst/>
                <a:latin typeface="Inter" panose="020B0604020202020204" charset="0"/>
                <a:ea typeface="Inter" panose="020B0604020202020204" charset="0"/>
                <a:cs typeface="Arial" panose="020B0604020202020204" pitchFamily="34" charset="0"/>
              </a:rPr>
              <a:t>   • </a:t>
            </a:r>
            <a:r>
              <a:rPr lang="en-US" sz="1400" b="1" i="0" baseline="0" dirty="0">
                <a:ln>
                  <a:noFill/>
                </a:ln>
                <a:solidFill>
                  <a:srgbClr val="434343"/>
                </a:solidFill>
                <a:effectLst/>
                <a:latin typeface="Inter" panose="020B0604020202020204" charset="0"/>
                <a:ea typeface="Inter" panose="020B0604020202020204" charset="0"/>
                <a:cs typeface="Arial" panose="020B0604020202020204" pitchFamily="34" charset="0"/>
              </a:rPr>
              <a:t>AP@0.50 = </a:t>
            </a:r>
            <a:r>
              <a:rPr lang="en-US" sz="1400" b="1" i="0" baseline="0" dirty="0">
                <a:ln>
                  <a:noFill/>
                </a:ln>
                <a:solidFill>
                  <a:srgbClr val="29969F"/>
                </a:solidFill>
                <a:effectLst/>
                <a:latin typeface="Inter" panose="020B0604020202020204" charset="0"/>
                <a:ea typeface="Inter" panose="020B0604020202020204" charset="0"/>
                <a:cs typeface="Arial" panose="020B0604020202020204" pitchFamily="34" charset="0"/>
              </a:rPr>
              <a:t>0.959</a:t>
            </a:r>
            <a:endParaRPr lang="en-US" dirty="0">
              <a:effectLst/>
            </a:endParaRPr>
          </a:p>
          <a:p>
            <a:pPr marL="0" marR="0" algn="l" rtl="0" eaLnBrk="0" fontAlgn="base" hangingPunct="0">
              <a:buNone/>
            </a:pPr>
            <a:r>
              <a:rPr lang="en-US" sz="1400" b="0" i="0" dirty="0">
                <a:solidFill>
                  <a:srgbClr val="2DA6B0"/>
                </a:solidFill>
                <a:effectLst/>
                <a:latin typeface="Inter" panose="020B0604020202020204" charset="0"/>
                <a:ea typeface="Inter" panose="020B0604020202020204" charset="0"/>
                <a:cs typeface="Arial" panose="020B0604020202020204" pitchFamily="34" charset="0"/>
              </a:rPr>
              <a:t>   • </a:t>
            </a:r>
            <a:r>
              <a:rPr lang="en-US" sz="1400" b="1" i="0" baseline="0" dirty="0">
                <a:ln>
                  <a:noFill/>
                </a:ln>
                <a:solidFill>
                  <a:srgbClr val="434343"/>
                </a:solidFill>
                <a:effectLst/>
                <a:latin typeface="Inter" panose="020B0604020202020204" charset="0"/>
                <a:ea typeface="Inter" panose="020B0604020202020204" charset="0"/>
                <a:cs typeface="Arial" panose="020B0604020202020204" pitchFamily="34" charset="0"/>
              </a:rPr>
              <a:t>AP@0.75 = </a:t>
            </a:r>
            <a:r>
              <a:rPr lang="en-US" sz="1400" b="1" i="0" baseline="0" dirty="0">
                <a:ln>
                  <a:noFill/>
                </a:ln>
                <a:solidFill>
                  <a:srgbClr val="29969F"/>
                </a:solidFill>
                <a:effectLst/>
                <a:latin typeface="Inter" panose="020B0604020202020204" charset="0"/>
                <a:ea typeface="Inter" panose="020B0604020202020204" charset="0"/>
                <a:cs typeface="Arial" panose="020B0604020202020204" pitchFamily="34" charset="0"/>
              </a:rPr>
              <a:t>0.607</a:t>
            </a:r>
          </a:p>
          <a:p>
            <a:pPr eaLnBrk="0" fontAlgn="base" hangingPunct="0"/>
            <a:r>
              <a:rPr lang="en-US" b="1" dirty="0">
                <a:solidFill>
                  <a:srgbClr val="29969F"/>
                </a:solidFill>
                <a:latin typeface="Inter" panose="020B0604020202020204" charset="0"/>
                <a:ea typeface="Inter" panose="020B0604020202020204" charset="0"/>
                <a:cs typeface="Arial" panose="020B0604020202020204" pitchFamily="34" charset="0"/>
              </a:rPr>
              <a:t>    </a:t>
            </a:r>
            <a:r>
              <a:rPr lang="en-US" b="1" dirty="0">
                <a:solidFill>
                  <a:schemeClr val="bg2"/>
                </a:solidFill>
              </a:rPr>
              <a:t>• </a:t>
            </a:r>
            <a:r>
              <a:rPr lang="en-US" b="1" dirty="0">
                <a:solidFill>
                  <a:srgbClr val="434343"/>
                </a:solidFill>
                <a:latin typeface="Inter" panose="020B0604020202020204" charset="0"/>
                <a:ea typeface="Inter" panose="020B0604020202020204" charset="0"/>
              </a:rPr>
              <a:t>AR@[.50:.95] = </a:t>
            </a:r>
            <a:r>
              <a:rPr lang="en-US" b="1" dirty="0">
                <a:solidFill>
                  <a:schemeClr val="tx2"/>
                </a:solidFill>
              </a:rPr>
              <a:t>0.686</a:t>
            </a:r>
            <a:endParaRPr lang="en-US" dirty="0">
              <a:solidFill>
                <a:schemeClr val="tx2"/>
              </a:solidFill>
              <a:effectLst/>
              <a:latin typeface="Inter" panose="020B0604020202020204" charset="0"/>
              <a:ea typeface="Inter" panose="020B0604020202020204" charset="0"/>
            </a:endParaRPr>
          </a:p>
        </p:txBody>
      </p:sp>
      <p:sp>
        <p:nvSpPr>
          <p:cNvPr id="8" name="TextBox 7">
            <a:extLst>
              <a:ext uri="{FF2B5EF4-FFF2-40B4-BE49-F238E27FC236}">
                <a16:creationId xmlns:a16="http://schemas.microsoft.com/office/drawing/2014/main" id="{42016491-F148-8C65-4F09-8DC77CFB20E8}"/>
              </a:ext>
            </a:extLst>
          </p:cNvPr>
          <p:cNvSpPr txBox="1"/>
          <p:nvPr/>
        </p:nvSpPr>
        <p:spPr>
          <a:xfrm>
            <a:off x="457200" y="2571750"/>
            <a:ext cx="2781300" cy="1231106"/>
          </a:xfrm>
          <a:prstGeom prst="rect">
            <a:avLst/>
          </a:prstGeom>
          <a:noFill/>
        </p:spPr>
        <p:txBody>
          <a:bodyPr wrap="square">
            <a:spAutoFit/>
          </a:bodyPr>
          <a:lstStyle/>
          <a:p>
            <a:r>
              <a:rPr lang="en-US" sz="1800" b="1" dirty="0">
                <a:solidFill>
                  <a:schemeClr val="tx2"/>
                </a:solidFill>
                <a:latin typeface="Inter" panose="020B0604020202020204" charset="0"/>
                <a:ea typeface="Inter" panose="020B0604020202020204" charset="0"/>
                <a:cs typeface="Arial" panose="020B0604020202020204" pitchFamily="34" charset="0"/>
              </a:rPr>
              <a:t>•</a:t>
            </a:r>
            <a:r>
              <a:rPr lang="en-US" b="1" dirty="0">
                <a:solidFill>
                  <a:schemeClr val="tx2"/>
                </a:solidFill>
                <a:latin typeface="Inter" panose="020B0604020202020204" charset="0"/>
                <a:ea typeface="Inter" panose="020B0604020202020204" charset="0"/>
                <a:cs typeface="Arial" panose="020B0604020202020204" pitchFamily="34" charset="0"/>
              </a:rPr>
              <a:t> </a:t>
            </a:r>
            <a:r>
              <a:rPr lang="en-US" b="1" dirty="0">
                <a:solidFill>
                  <a:srgbClr val="434343"/>
                </a:solidFill>
                <a:latin typeface="Inter" panose="020B0604020202020204" charset="0"/>
                <a:ea typeface="Inter" panose="020B0604020202020204" charset="0"/>
                <a:cs typeface="Arial" panose="020B0604020202020204" pitchFamily="34" charset="0"/>
              </a:rPr>
              <a:t> </a:t>
            </a:r>
            <a:r>
              <a:rPr lang="en-US" b="1" dirty="0">
                <a:solidFill>
                  <a:srgbClr val="434343"/>
                </a:solidFill>
                <a:latin typeface="Inter" panose="020B0604020202020204" charset="0"/>
                <a:ea typeface="Inter" panose="020B0604020202020204" charset="0"/>
              </a:rPr>
              <a:t>Conclusion: Provides reliable bounding boxes &amp; FDI IDs for all teeth, forming the base for segmentation &amp; diagnosis</a:t>
            </a:r>
          </a:p>
        </p:txBody>
      </p:sp>
      <p:sp>
        <p:nvSpPr>
          <p:cNvPr id="10" name="TextBox 9">
            <a:extLst>
              <a:ext uri="{FF2B5EF4-FFF2-40B4-BE49-F238E27FC236}">
                <a16:creationId xmlns:a16="http://schemas.microsoft.com/office/drawing/2014/main" id="{E22F63E9-9040-FDA8-F08D-C9952347BEE7}"/>
              </a:ext>
            </a:extLst>
          </p:cNvPr>
          <p:cNvSpPr txBox="1"/>
          <p:nvPr/>
        </p:nvSpPr>
        <p:spPr>
          <a:xfrm>
            <a:off x="3627120" y="4435342"/>
            <a:ext cx="4572000" cy="338554"/>
          </a:xfrm>
          <a:prstGeom prst="rect">
            <a:avLst/>
          </a:prstGeom>
          <a:noFill/>
        </p:spPr>
        <p:txBody>
          <a:bodyPr wrap="square">
            <a:spAutoFit/>
          </a:bodyPr>
          <a:lstStyle/>
          <a:p>
            <a:pPr marL="0" marR="0" algn="ctr">
              <a:buNone/>
            </a:pPr>
            <a:r>
              <a:rPr lang="en-US" sz="1600" b="1" dirty="0">
                <a:solidFill>
                  <a:srgbClr val="434343"/>
                </a:solidFill>
                <a:effectLst/>
                <a:latin typeface="Inter" panose="020B0604020202020204" charset="0"/>
                <a:ea typeface="Inter" panose="020B0604020202020204" charset="0"/>
                <a:cs typeface="Arial" panose="020B0604020202020204" pitchFamily="34" charset="0"/>
              </a:rPr>
              <a:t>Dino-ResNet50 Loss Curve Plot</a:t>
            </a:r>
          </a:p>
        </p:txBody>
      </p:sp>
    </p:spTree>
    <p:extLst>
      <p:ext uri="{BB962C8B-B14F-4D97-AF65-F5344CB8AC3E}">
        <p14:creationId xmlns:p14="http://schemas.microsoft.com/office/powerpoint/2010/main" val="698764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341" name="Google Shape;341;p29"/>
          <p:cNvPicPr preferRelativeResize="0">
            <a:picLocks noGrp="1"/>
          </p:cNvPicPr>
          <p:nvPr>
            <p:ph type="pic" idx="3"/>
          </p:nvPr>
        </p:nvPicPr>
        <p:blipFill rotWithShape="1">
          <a:blip r:embed="rId3"/>
          <a:srcRect l="131" r="-342"/>
          <a:stretch/>
        </p:blipFill>
        <p:spPr>
          <a:xfrm>
            <a:off x="1451157" y="480176"/>
            <a:ext cx="6105201" cy="2757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42" name="Google Shape;342;p29"/>
          <p:cNvGrpSpPr/>
          <p:nvPr/>
        </p:nvGrpSpPr>
        <p:grpSpPr>
          <a:xfrm>
            <a:off x="2831700" y="0"/>
            <a:ext cx="3481037" cy="792026"/>
            <a:chOff x="-131" y="100"/>
            <a:chExt cx="9143781" cy="534900"/>
          </a:xfrm>
        </p:grpSpPr>
        <p:sp>
          <p:nvSpPr>
            <p:cNvPr id="343" name="Google Shape;343;p29"/>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9"/>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9"/>
          <p:cNvSpPr txBox="1">
            <a:spLocks noGrp="1"/>
          </p:cNvSpPr>
          <p:nvPr>
            <p:ph type="title"/>
          </p:nvPr>
        </p:nvSpPr>
        <p:spPr>
          <a:xfrm>
            <a:off x="3387906" y="3549250"/>
            <a:ext cx="3790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Introduction</a:t>
            </a:r>
            <a:endParaRPr lang="en-US" dirty="0"/>
          </a:p>
        </p:txBody>
      </p:sp>
      <p:sp>
        <p:nvSpPr>
          <p:cNvPr id="347" name="Google Shape;347;p29"/>
          <p:cNvSpPr txBox="1">
            <a:spLocks noGrp="1"/>
          </p:cNvSpPr>
          <p:nvPr>
            <p:ph type="title" idx="2"/>
          </p:nvPr>
        </p:nvSpPr>
        <p:spPr>
          <a:xfrm>
            <a:off x="1965594" y="3549241"/>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pic>
        <p:nvPicPr>
          <p:cNvPr id="2" name="Google Shape;644;p45">
            <a:extLst>
              <a:ext uri="{FF2B5EF4-FFF2-40B4-BE49-F238E27FC236}">
                <a16:creationId xmlns:a16="http://schemas.microsoft.com/office/drawing/2014/main" id="{FABED3E0-A40F-4AB2-FFCB-59E78EDAC8A1}"/>
              </a:ext>
            </a:extLst>
          </p:cNvPr>
          <p:cNvPicPr preferRelativeResize="0"/>
          <p:nvPr/>
        </p:nvPicPr>
        <p:blipFill rotWithShape="1">
          <a:blip r:embed="rId4">
            <a:alphaModFix/>
          </a:blip>
          <a:srcRect r="10346"/>
          <a:stretch/>
        </p:blipFill>
        <p:spPr>
          <a:xfrm rot="21116807">
            <a:off x="1538850" y="-152159"/>
            <a:ext cx="1704324" cy="1900933"/>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672AB-FF92-9944-671B-EC7629F77410}"/>
            </a:ext>
          </a:extLst>
        </p:cNvPr>
        <p:cNvGrpSpPr/>
        <p:nvPr/>
      </p:nvGrpSpPr>
      <p:grpSpPr>
        <a:xfrm>
          <a:off x="0" y="0"/>
          <a:ext cx="0" cy="0"/>
          <a:chOff x="0" y="0"/>
          <a:chExt cx="0" cy="0"/>
        </a:xfrm>
      </p:grpSpPr>
      <p:sp>
        <p:nvSpPr>
          <p:cNvPr id="11" name="Google Shape;372;p31">
            <a:extLst>
              <a:ext uri="{FF2B5EF4-FFF2-40B4-BE49-F238E27FC236}">
                <a16:creationId xmlns:a16="http://schemas.microsoft.com/office/drawing/2014/main" id="{6C0782E9-B0BE-5B90-6AA2-006840C506A6}"/>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sp>
        <p:nvSpPr>
          <p:cNvPr id="2" name="Rectangle 1">
            <a:extLst>
              <a:ext uri="{FF2B5EF4-FFF2-40B4-BE49-F238E27FC236}">
                <a16:creationId xmlns:a16="http://schemas.microsoft.com/office/drawing/2014/main" id="{5B6A12F3-B263-DDAA-E3D1-96A9C7E1F2A1}"/>
              </a:ext>
            </a:extLst>
          </p:cNvPr>
          <p:cNvSpPr>
            <a:spLocks noChangeArrowheads="1"/>
          </p:cNvSpPr>
          <p:nvPr/>
        </p:nvSpPr>
        <p:spPr bwMode="auto">
          <a:xfrm>
            <a:off x="720000" y="778440"/>
            <a:ext cx="620875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Models used: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U-Net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and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SE-U-Net</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Task: Multi-class segmentation of all 32 teeth in panoramic X-rays</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Generates pixel-level masks with clear tooth boundaries</a:t>
            </a:r>
          </a:p>
        </p:txBody>
      </p:sp>
      <p:pic>
        <p:nvPicPr>
          <p:cNvPr id="3" name="Picture 2">
            <a:extLst>
              <a:ext uri="{FF2B5EF4-FFF2-40B4-BE49-F238E27FC236}">
                <a16:creationId xmlns:a16="http://schemas.microsoft.com/office/drawing/2014/main" id="{02A604D1-A6DE-AC5C-CC82-8D6D28A98BD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115"/>
          <a:stretch>
            <a:fillRect/>
          </a:stretch>
        </p:blipFill>
        <p:spPr bwMode="auto">
          <a:xfrm>
            <a:off x="1371940" y="1701770"/>
            <a:ext cx="6400119" cy="3163824"/>
          </a:xfrm>
          <a:prstGeom prst="rect">
            <a:avLst/>
          </a:prstGeom>
          <a:noFill/>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974C6124-D123-5324-FDCC-05144D3AD26C}"/>
              </a:ext>
            </a:extLst>
          </p:cNvPr>
          <p:cNvSpPr txBox="1"/>
          <p:nvPr/>
        </p:nvSpPr>
        <p:spPr>
          <a:xfrm>
            <a:off x="584200" y="551040"/>
            <a:ext cx="4572000" cy="338554"/>
          </a:xfrm>
          <a:prstGeom prst="rect">
            <a:avLst/>
          </a:prstGeom>
          <a:noFill/>
        </p:spPr>
        <p:txBody>
          <a:bodyPr wrap="square">
            <a:spAutoFit/>
          </a:bodyPr>
          <a:lstStyle/>
          <a:p>
            <a:r>
              <a:rPr lang="en-US" sz="1600" b="1" dirty="0">
                <a:solidFill>
                  <a:schemeClr val="tx2"/>
                </a:solidFill>
                <a:latin typeface="Inter" panose="020B0604020202020204" charset="0"/>
                <a:ea typeface="Inter" panose="020B0604020202020204" charset="0"/>
              </a:rPr>
              <a:t>Enumeration-32 Segmentation Results</a:t>
            </a:r>
          </a:p>
        </p:txBody>
      </p:sp>
      <p:sp>
        <p:nvSpPr>
          <p:cNvPr id="9" name="TextBox 8">
            <a:extLst>
              <a:ext uri="{FF2B5EF4-FFF2-40B4-BE49-F238E27FC236}">
                <a16:creationId xmlns:a16="http://schemas.microsoft.com/office/drawing/2014/main" id="{D1BD8FB6-DCD3-FA5A-A0D2-3711D368E40F}"/>
              </a:ext>
            </a:extLst>
          </p:cNvPr>
          <p:cNvSpPr txBox="1"/>
          <p:nvPr/>
        </p:nvSpPr>
        <p:spPr>
          <a:xfrm>
            <a:off x="2471051" y="4804946"/>
            <a:ext cx="4572000" cy="338554"/>
          </a:xfrm>
          <a:prstGeom prst="rect">
            <a:avLst/>
          </a:prstGeom>
          <a:noFill/>
        </p:spPr>
        <p:txBody>
          <a:bodyPr wrap="square">
            <a:spAutoFit/>
          </a:bodyPr>
          <a:lstStyle/>
          <a:p>
            <a:r>
              <a:rPr lang="en-US" sz="1600" b="1" dirty="0">
                <a:solidFill>
                  <a:srgbClr val="434343"/>
                </a:solidFill>
                <a:effectLst/>
                <a:latin typeface="Inter" panose="020B0604020202020204" charset="0"/>
                <a:ea typeface="Inter" panose="020B0604020202020204" charset="0"/>
                <a:cs typeface="Arial" panose="020B0604020202020204" pitchFamily="34" charset="0"/>
              </a:rPr>
              <a:t>SE-U-Net 32 Ground Truth vs. Prediction</a:t>
            </a:r>
            <a:endParaRPr lang="en-US" sz="1600"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258177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700DA-0FB8-6E8A-D38C-55FD49D32755}"/>
            </a:ext>
          </a:extLst>
        </p:cNvPr>
        <p:cNvGrpSpPr/>
        <p:nvPr/>
      </p:nvGrpSpPr>
      <p:grpSpPr>
        <a:xfrm>
          <a:off x="0" y="0"/>
          <a:ext cx="0" cy="0"/>
          <a:chOff x="0" y="0"/>
          <a:chExt cx="0" cy="0"/>
        </a:xfrm>
      </p:grpSpPr>
      <p:sp>
        <p:nvSpPr>
          <p:cNvPr id="11" name="Google Shape;372;p31">
            <a:extLst>
              <a:ext uri="{FF2B5EF4-FFF2-40B4-BE49-F238E27FC236}">
                <a16:creationId xmlns:a16="http://schemas.microsoft.com/office/drawing/2014/main" id="{BEE9F26E-8279-FCB8-C57C-8547BA824AE5}"/>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pic>
        <p:nvPicPr>
          <p:cNvPr id="6" name="Picture 5">
            <a:extLst>
              <a:ext uri="{FF2B5EF4-FFF2-40B4-BE49-F238E27FC236}">
                <a16:creationId xmlns:a16="http://schemas.microsoft.com/office/drawing/2014/main" id="{E2074D43-43D8-55A5-C27C-0EAF7D9E983C}"/>
              </a:ext>
            </a:extLst>
          </p:cNvPr>
          <p:cNvPicPr>
            <a:picLocks noChangeAspect="1"/>
          </p:cNvPicPr>
          <p:nvPr/>
        </p:nvPicPr>
        <p:blipFill>
          <a:blip r:embed="rId3"/>
          <a:stretch>
            <a:fillRect/>
          </a:stretch>
        </p:blipFill>
        <p:spPr>
          <a:xfrm>
            <a:off x="720000" y="1804600"/>
            <a:ext cx="3594665" cy="3046800"/>
          </a:xfrm>
          <a:prstGeom prst="rect">
            <a:avLst/>
          </a:prstGeom>
        </p:spPr>
      </p:pic>
      <p:sp>
        <p:nvSpPr>
          <p:cNvPr id="7" name="Rectangle 1">
            <a:extLst>
              <a:ext uri="{FF2B5EF4-FFF2-40B4-BE49-F238E27FC236}">
                <a16:creationId xmlns:a16="http://schemas.microsoft.com/office/drawing/2014/main" id="{5266CC22-915D-1888-F2A6-AA3C5979F001}"/>
              </a:ext>
            </a:extLst>
          </p:cNvPr>
          <p:cNvSpPr>
            <a:spLocks noChangeArrowheads="1"/>
          </p:cNvSpPr>
          <p:nvPr/>
        </p:nvSpPr>
        <p:spPr bwMode="auto">
          <a:xfrm>
            <a:off x="453300" y="445869"/>
            <a:ext cx="7970700"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sz="1800" dirty="0">
                <a:solidFill>
                  <a:srgbClr val="2DA6B0"/>
                </a:solidFill>
                <a:latin typeface="Inter" panose="020B0604020202020204" charset="0"/>
                <a:ea typeface="Inter" panose="020B0604020202020204" charset="0"/>
                <a:cs typeface="Arial" panose="020B0604020202020204" pitchFamily="34" charset="0"/>
              </a:rPr>
              <a:t>•</a:t>
            </a:r>
            <a:r>
              <a:rPr lang="en-US" dirty="0">
                <a:solidFill>
                  <a:srgbClr val="2DA6B0"/>
                </a:solidFill>
                <a:latin typeface="Inter" panose="020B0604020202020204" charset="0"/>
                <a:ea typeface="Inter" panose="020B0604020202020204" charset="0"/>
                <a:cs typeface="Arial" panose="020B0604020202020204" pitchFamily="3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Quantitative results (best checkpoints):</a:t>
            </a:r>
          </a:p>
          <a:p>
            <a:pPr lvl="0" eaLnBrk="0" fontAlgn="base" hangingPunct="0">
              <a:spcBef>
                <a:spcPct val="0"/>
              </a:spcBef>
              <a:spcAft>
                <a:spcPct val="0"/>
              </a:spcAft>
              <a:buClrTx/>
            </a:pPr>
            <a:r>
              <a:rPr lang="en-US" dirty="0">
                <a:solidFill>
                  <a:srgbClr val="2DA6B0"/>
                </a:solidFill>
                <a:latin typeface="Inter" panose="020B0604020202020204" charset="0"/>
                <a:ea typeface="Inter" panose="020B0604020202020204" charset="0"/>
                <a:cs typeface="Arial" panose="020B0604020202020204" pitchFamily="34" charset="0"/>
              </a:rPr>
              <a:t>   •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U-Net (epoch_166): Dice =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0.7173</a:t>
            </a:r>
          </a:p>
          <a:p>
            <a:pPr lvl="0" eaLnBrk="0" fontAlgn="base" hangingPunct="0">
              <a:spcBef>
                <a:spcPct val="0"/>
              </a:spcBef>
              <a:spcAft>
                <a:spcPct val="0"/>
              </a:spcAft>
              <a:buClrTx/>
            </a:pPr>
            <a:r>
              <a:rPr lang="en-US" dirty="0">
                <a:solidFill>
                  <a:srgbClr val="2DA6B0"/>
                </a:solidFill>
                <a:latin typeface="Inter" panose="020B0604020202020204" charset="0"/>
                <a:ea typeface="Inter" panose="020B0604020202020204" charset="0"/>
                <a:cs typeface="Arial" panose="020B0604020202020204" pitchFamily="34" charset="0"/>
              </a:rPr>
              <a:t>   •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SE-U-Net (</a:t>
            </a:r>
            <a:r>
              <a:rPr kumimoji="0" lang="en-US" altLang="en-US" b="1" i="0" u="none" strike="noStrike" cap="none" normalizeH="0" baseline="0" dirty="0" err="1">
                <a:ln>
                  <a:noFill/>
                </a:ln>
                <a:solidFill>
                  <a:schemeClr val="tx1"/>
                </a:solidFill>
                <a:effectLst/>
                <a:latin typeface="Inter" panose="020B0604020202020204" charset="0"/>
                <a:ea typeface="Inter" panose="020B0604020202020204" charset="0"/>
              </a:rPr>
              <a:t>last_epoch</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 Dice =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0.7171</a:t>
            </a:r>
          </a:p>
          <a:p>
            <a:pPr lvl="0" eaLnBrk="0" fontAlgn="base" hangingPunct="0">
              <a:spcBef>
                <a:spcPct val="0"/>
              </a:spcBef>
              <a:spcAft>
                <a:spcPct val="0"/>
              </a:spcAft>
              <a:buClrTx/>
            </a:pPr>
            <a:r>
              <a:rPr lang="en-US" sz="1800" dirty="0">
                <a:solidFill>
                  <a:srgbClr val="2DA6B0"/>
                </a:solidFill>
                <a:latin typeface="Inter" panose="020B0604020202020204" charset="0"/>
                <a:ea typeface="Inter" panose="020B0604020202020204" charset="0"/>
                <a:cs typeface="Arial" panose="020B0604020202020204" pitchFamily="34" charset="0"/>
              </a:rPr>
              <a:t>•</a:t>
            </a:r>
            <a:r>
              <a:rPr lang="en-US" dirty="0">
                <a:solidFill>
                  <a:srgbClr val="2DA6B0"/>
                </a:solidFill>
                <a:latin typeface="Inter" panose="020B0604020202020204" charset="0"/>
                <a:ea typeface="Inter" panose="020B0604020202020204" charset="0"/>
                <a:cs typeface="Arial" panose="020B0604020202020204" pitchFamily="3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Conclusion: Both models achieve high-quality segmentation; SE-U-Net offers slightly cleaner boundaries in low-contrast regions</a:t>
            </a:r>
          </a:p>
        </p:txBody>
      </p:sp>
      <p:pic>
        <p:nvPicPr>
          <p:cNvPr id="8" name="Picture 7">
            <a:extLst>
              <a:ext uri="{FF2B5EF4-FFF2-40B4-BE49-F238E27FC236}">
                <a16:creationId xmlns:a16="http://schemas.microsoft.com/office/drawing/2014/main" id="{7A863034-B703-AD80-1211-1B8C882E109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29337" y="1804600"/>
            <a:ext cx="3593592" cy="3019967"/>
          </a:xfrm>
          <a:prstGeom prst="rect">
            <a:avLst/>
          </a:prstGeom>
          <a:noFill/>
          <a:ln>
            <a:noFill/>
          </a:ln>
        </p:spPr>
      </p:pic>
      <p:sp>
        <p:nvSpPr>
          <p:cNvPr id="10" name="TextBox 9">
            <a:extLst>
              <a:ext uri="{FF2B5EF4-FFF2-40B4-BE49-F238E27FC236}">
                <a16:creationId xmlns:a16="http://schemas.microsoft.com/office/drawing/2014/main" id="{E1F7D85D-7E1B-2CA1-04D6-8788EBB9423C}"/>
              </a:ext>
            </a:extLst>
          </p:cNvPr>
          <p:cNvSpPr txBox="1"/>
          <p:nvPr/>
        </p:nvSpPr>
        <p:spPr>
          <a:xfrm>
            <a:off x="1183832" y="4824567"/>
            <a:ext cx="2667000" cy="307777"/>
          </a:xfrm>
          <a:prstGeom prst="rect">
            <a:avLst/>
          </a:prstGeom>
          <a:noFill/>
        </p:spPr>
        <p:txBody>
          <a:bodyPr wrap="square">
            <a:spAutoFit/>
          </a:bodyPr>
          <a:lstStyle/>
          <a:p>
            <a:r>
              <a:rPr lang="en-US" sz="1400" b="1" dirty="0">
                <a:solidFill>
                  <a:srgbClr val="434343"/>
                </a:solidFill>
                <a:effectLst/>
                <a:latin typeface="Inter" panose="020B0604020202020204" charset="0"/>
                <a:ea typeface="Inter" panose="020B0604020202020204" charset="0"/>
                <a:cs typeface="Arial" panose="020B0604020202020204" pitchFamily="34" charset="0"/>
              </a:rPr>
              <a:t>SE-U-net 32 Loss Curve Plot</a:t>
            </a:r>
            <a:endParaRPr lang="en-US" b="1" dirty="0">
              <a:solidFill>
                <a:srgbClr val="434343"/>
              </a:solidFill>
              <a:latin typeface="Inter" panose="020B0604020202020204" charset="0"/>
              <a:ea typeface="Inter" panose="020B0604020202020204" charset="0"/>
            </a:endParaRPr>
          </a:p>
        </p:txBody>
      </p:sp>
      <p:sp>
        <p:nvSpPr>
          <p:cNvPr id="12" name="TextBox 11">
            <a:extLst>
              <a:ext uri="{FF2B5EF4-FFF2-40B4-BE49-F238E27FC236}">
                <a16:creationId xmlns:a16="http://schemas.microsoft.com/office/drawing/2014/main" id="{70766438-A27A-473C-FFA2-2832E445F2C5}"/>
              </a:ext>
            </a:extLst>
          </p:cNvPr>
          <p:cNvSpPr txBox="1"/>
          <p:nvPr/>
        </p:nvSpPr>
        <p:spPr>
          <a:xfrm>
            <a:off x="5293170" y="4824566"/>
            <a:ext cx="2667000" cy="307777"/>
          </a:xfrm>
          <a:prstGeom prst="rect">
            <a:avLst/>
          </a:prstGeom>
          <a:noFill/>
        </p:spPr>
        <p:txBody>
          <a:bodyPr wrap="square">
            <a:spAutoFit/>
          </a:bodyPr>
          <a:lstStyle/>
          <a:p>
            <a:r>
              <a:rPr lang="en-US" sz="1400" b="1" dirty="0">
                <a:solidFill>
                  <a:srgbClr val="434343"/>
                </a:solidFill>
                <a:effectLst/>
                <a:latin typeface="Inter" panose="020B0604020202020204" charset="0"/>
                <a:ea typeface="Inter" panose="020B0604020202020204" charset="0"/>
                <a:cs typeface="Arial" panose="020B0604020202020204" pitchFamily="34" charset="0"/>
              </a:rPr>
              <a:t>U-net 32 Loss Curve Plot</a:t>
            </a:r>
            <a:endParaRPr lang="en-US"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32467518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B29F32-393C-F18C-B4CD-46AAD94AE224}"/>
            </a:ext>
          </a:extLst>
        </p:cNvPr>
        <p:cNvGrpSpPr/>
        <p:nvPr/>
      </p:nvGrpSpPr>
      <p:grpSpPr>
        <a:xfrm>
          <a:off x="0" y="0"/>
          <a:ext cx="0" cy="0"/>
          <a:chOff x="0" y="0"/>
          <a:chExt cx="0" cy="0"/>
        </a:xfrm>
      </p:grpSpPr>
      <p:sp>
        <p:nvSpPr>
          <p:cNvPr id="11" name="Google Shape;372;p31">
            <a:extLst>
              <a:ext uri="{FF2B5EF4-FFF2-40B4-BE49-F238E27FC236}">
                <a16:creationId xmlns:a16="http://schemas.microsoft.com/office/drawing/2014/main" id="{8CDC9B1F-A250-A57F-8623-A32E061A5717}"/>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sp>
        <p:nvSpPr>
          <p:cNvPr id="4" name="Rectangle 1">
            <a:extLst>
              <a:ext uri="{FF2B5EF4-FFF2-40B4-BE49-F238E27FC236}">
                <a16:creationId xmlns:a16="http://schemas.microsoft.com/office/drawing/2014/main" id="{EB54AB34-7152-8350-C81F-D7F3E2BFA9A8}"/>
              </a:ext>
            </a:extLst>
          </p:cNvPr>
          <p:cNvSpPr>
            <a:spLocks noChangeArrowheads="1"/>
          </p:cNvSpPr>
          <p:nvPr/>
        </p:nvSpPr>
        <p:spPr bwMode="auto">
          <a:xfrm>
            <a:off x="494600" y="777270"/>
            <a:ext cx="8154797"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Models used: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U-Net</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 and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SE-U-Net</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Task: Segmentation on quadrant crops (8 teeth per quadrant + “out-of-quadrant” class)</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Focuses on localized analysis with higher precision</a:t>
            </a:r>
          </a:p>
        </p:txBody>
      </p:sp>
      <p:pic>
        <p:nvPicPr>
          <p:cNvPr id="5" name="Picture 4">
            <a:extLst>
              <a:ext uri="{FF2B5EF4-FFF2-40B4-BE49-F238E27FC236}">
                <a16:creationId xmlns:a16="http://schemas.microsoft.com/office/drawing/2014/main" id="{74608686-CF03-0008-EC26-DEA59889FF7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48378" y="1700600"/>
            <a:ext cx="6447242" cy="3163500"/>
          </a:xfrm>
          <a:prstGeom prst="rect">
            <a:avLst/>
          </a:prstGeom>
          <a:noFill/>
          <a:ln>
            <a:noFill/>
          </a:ln>
        </p:spPr>
      </p:pic>
      <p:sp>
        <p:nvSpPr>
          <p:cNvPr id="7" name="TextBox 6">
            <a:extLst>
              <a:ext uri="{FF2B5EF4-FFF2-40B4-BE49-F238E27FC236}">
                <a16:creationId xmlns:a16="http://schemas.microsoft.com/office/drawing/2014/main" id="{03A20D40-102B-2A0A-83A1-BE4115AEF630}"/>
              </a:ext>
            </a:extLst>
          </p:cNvPr>
          <p:cNvSpPr txBox="1"/>
          <p:nvPr/>
        </p:nvSpPr>
        <p:spPr>
          <a:xfrm>
            <a:off x="381000" y="505708"/>
            <a:ext cx="4572000" cy="338554"/>
          </a:xfrm>
          <a:prstGeom prst="rect">
            <a:avLst/>
          </a:prstGeom>
          <a:noFill/>
        </p:spPr>
        <p:txBody>
          <a:bodyPr wrap="square">
            <a:spAutoFit/>
          </a:bodyPr>
          <a:lstStyle/>
          <a:p>
            <a:r>
              <a:rPr lang="en-US" sz="1600" b="1" dirty="0">
                <a:solidFill>
                  <a:schemeClr val="tx2"/>
                </a:solidFill>
                <a:latin typeface="Inter" panose="020B0604020202020204" charset="0"/>
                <a:ea typeface="Inter" panose="020B0604020202020204" charset="0"/>
              </a:rPr>
              <a:t>Enumeration-9 Segmentation Results</a:t>
            </a:r>
          </a:p>
        </p:txBody>
      </p:sp>
      <p:sp>
        <p:nvSpPr>
          <p:cNvPr id="9" name="TextBox 8">
            <a:extLst>
              <a:ext uri="{FF2B5EF4-FFF2-40B4-BE49-F238E27FC236}">
                <a16:creationId xmlns:a16="http://schemas.microsoft.com/office/drawing/2014/main" id="{ACC38F89-3057-DC64-C87B-C636DA63B476}"/>
              </a:ext>
            </a:extLst>
          </p:cNvPr>
          <p:cNvSpPr txBox="1"/>
          <p:nvPr/>
        </p:nvSpPr>
        <p:spPr>
          <a:xfrm>
            <a:off x="2514600" y="4838700"/>
            <a:ext cx="4572000" cy="338554"/>
          </a:xfrm>
          <a:prstGeom prst="rect">
            <a:avLst/>
          </a:prstGeom>
          <a:noFill/>
        </p:spPr>
        <p:txBody>
          <a:bodyPr wrap="square">
            <a:spAutoFit/>
          </a:bodyPr>
          <a:lstStyle/>
          <a:p>
            <a:r>
              <a:rPr lang="en-US" sz="1600" b="1" dirty="0">
                <a:solidFill>
                  <a:srgbClr val="434343"/>
                </a:solidFill>
                <a:effectLst/>
                <a:latin typeface="Inter" panose="020B0604020202020204" charset="0"/>
                <a:ea typeface="Inter" panose="020B0604020202020204" charset="0"/>
                <a:cs typeface="Arial" panose="020B0604020202020204" pitchFamily="34" charset="0"/>
              </a:rPr>
              <a:t>SE-U-Net 9 Ground Truth vs. Prediction</a:t>
            </a:r>
            <a:endParaRPr lang="en-US" sz="1600"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10836457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291A72-785F-1D3B-BD6A-B521F97937B0}"/>
            </a:ext>
          </a:extLst>
        </p:cNvPr>
        <p:cNvGrpSpPr/>
        <p:nvPr/>
      </p:nvGrpSpPr>
      <p:grpSpPr>
        <a:xfrm>
          <a:off x="0" y="0"/>
          <a:ext cx="0" cy="0"/>
          <a:chOff x="0" y="0"/>
          <a:chExt cx="0" cy="0"/>
        </a:xfrm>
      </p:grpSpPr>
      <p:sp>
        <p:nvSpPr>
          <p:cNvPr id="11" name="Google Shape;372;p31">
            <a:extLst>
              <a:ext uri="{FF2B5EF4-FFF2-40B4-BE49-F238E27FC236}">
                <a16:creationId xmlns:a16="http://schemas.microsoft.com/office/drawing/2014/main" id="{1CF89800-C84E-C7D5-BBF4-88F49D4AA098}"/>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sp>
        <p:nvSpPr>
          <p:cNvPr id="2" name="Rectangle 1">
            <a:extLst>
              <a:ext uri="{FF2B5EF4-FFF2-40B4-BE49-F238E27FC236}">
                <a16:creationId xmlns:a16="http://schemas.microsoft.com/office/drawing/2014/main" id="{77880531-5204-4F5E-1B2B-B27978BE746A}"/>
              </a:ext>
            </a:extLst>
          </p:cNvPr>
          <p:cNvSpPr>
            <a:spLocks noChangeArrowheads="1"/>
          </p:cNvSpPr>
          <p:nvPr/>
        </p:nvSpPr>
        <p:spPr bwMode="auto">
          <a:xfrm>
            <a:off x="537300" y="572700"/>
            <a:ext cx="7886700"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b="1" dirty="0">
                <a:solidFill>
                  <a:schemeClr val="tx1"/>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Quantitative results (best checkpoints):</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U-Net (</a:t>
            </a:r>
            <a:r>
              <a:rPr kumimoji="0" lang="en-US" altLang="en-US" b="1" i="0" u="none" strike="noStrike" cap="none" normalizeH="0" baseline="0" dirty="0" err="1">
                <a:ln>
                  <a:noFill/>
                </a:ln>
                <a:solidFill>
                  <a:schemeClr val="tx1"/>
                </a:solidFill>
                <a:effectLst/>
                <a:latin typeface="Inter" panose="020B0604020202020204" charset="0"/>
                <a:ea typeface="Inter" panose="020B0604020202020204" charset="0"/>
              </a:rPr>
              <a:t>last_epoch</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 Dice =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0.7882</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SE-U-Net (</a:t>
            </a:r>
            <a:r>
              <a:rPr kumimoji="0" lang="en-US" altLang="en-US" b="1" i="0" u="none" strike="noStrike" cap="none" normalizeH="0" baseline="0" dirty="0" err="1">
                <a:ln>
                  <a:noFill/>
                </a:ln>
                <a:solidFill>
                  <a:schemeClr val="tx1"/>
                </a:solidFill>
                <a:effectLst/>
                <a:latin typeface="Inter" panose="020B0604020202020204" charset="0"/>
                <a:ea typeface="Inter" panose="020B0604020202020204" charset="0"/>
              </a:rPr>
              <a:t>last_epoch</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 Dice =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0.7949</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Conclusion: Both models perform strongly; SE-U-Net consistently provides sharper boundaries and less label bleeding</a:t>
            </a:r>
          </a:p>
        </p:txBody>
      </p:sp>
      <p:pic>
        <p:nvPicPr>
          <p:cNvPr id="3" name="Picture 2">
            <a:extLst>
              <a:ext uri="{FF2B5EF4-FFF2-40B4-BE49-F238E27FC236}">
                <a16:creationId xmlns:a16="http://schemas.microsoft.com/office/drawing/2014/main" id="{E23A4B74-69FC-F6E6-2868-C209DF26335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865362"/>
            <a:ext cx="3593592" cy="2986806"/>
          </a:xfrm>
          <a:prstGeom prst="rect">
            <a:avLst/>
          </a:prstGeom>
          <a:noFill/>
          <a:ln>
            <a:noFill/>
          </a:ln>
        </p:spPr>
      </p:pic>
      <p:pic>
        <p:nvPicPr>
          <p:cNvPr id="6" name="Picture 5">
            <a:extLst>
              <a:ext uri="{FF2B5EF4-FFF2-40B4-BE49-F238E27FC236}">
                <a16:creationId xmlns:a16="http://schemas.microsoft.com/office/drawing/2014/main" id="{0A77C9EF-1779-3098-2BCE-1A7F5B1ACF3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737102" y="1819210"/>
            <a:ext cx="3593592" cy="3053710"/>
          </a:xfrm>
          <a:prstGeom prst="rect">
            <a:avLst/>
          </a:prstGeom>
          <a:noFill/>
          <a:ln>
            <a:noFill/>
          </a:ln>
        </p:spPr>
      </p:pic>
      <p:sp>
        <p:nvSpPr>
          <p:cNvPr id="8" name="TextBox 7">
            <a:extLst>
              <a:ext uri="{FF2B5EF4-FFF2-40B4-BE49-F238E27FC236}">
                <a16:creationId xmlns:a16="http://schemas.microsoft.com/office/drawing/2014/main" id="{94A94AB4-8095-7C80-F727-E965DCCB2E8D}"/>
              </a:ext>
            </a:extLst>
          </p:cNvPr>
          <p:cNvSpPr txBox="1"/>
          <p:nvPr/>
        </p:nvSpPr>
        <p:spPr>
          <a:xfrm>
            <a:off x="1393423" y="4835723"/>
            <a:ext cx="2641600" cy="307777"/>
          </a:xfrm>
          <a:prstGeom prst="rect">
            <a:avLst/>
          </a:prstGeom>
          <a:noFill/>
        </p:spPr>
        <p:txBody>
          <a:bodyPr wrap="square">
            <a:spAutoFit/>
          </a:bodyPr>
          <a:lstStyle/>
          <a:p>
            <a:r>
              <a:rPr lang="en-US" sz="1400" b="1" dirty="0">
                <a:solidFill>
                  <a:srgbClr val="434343"/>
                </a:solidFill>
                <a:effectLst/>
                <a:latin typeface="Inter" panose="020B0604020202020204" charset="0"/>
                <a:ea typeface="Inter" panose="020B0604020202020204" charset="0"/>
                <a:cs typeface="Arial" panose="020B0604020202020204" pitchFamily="34" charset="0"/>
              </a:rPr>
              <a:t>SE-U-net 9 Loss Curve Plot</a:t>
            </a:r>
            <a:endParaRPr lang="en-US" b="1" dirty="0">
              <a:solidFill>
                <a:srgbClr val="434343"/>
              </a:solidFill>
              <a:latin typeface="Inter" panose="020B0604020202020204" charset="0"/>
              <a:ea typeface="Inter" panose="020B0604020202020204" charset="0"/>
            </a:endParaRPr>
          </a:p>
        </p:txBody>
      </p:sp>
      <p:sp>
        <p:nvSpPr>
          <p:cNvPr id="9" name="TextBox 8">
            <a:extLst>
              <a:ext uri="{FF2B5EF4-FFF2-40B4-BE49-F238E27FC236}">
                <a16:creationId xmlns:a16="http://schemas.microsoft.com/office/drawing/2014/main" id="{4086AD7A-7F74-F785-C8E1-D92CE7CF6A8E}"/>
              </a:ext>
            </a:extLst>
          </p:cNvPr>
          <p:cNvSpPr txBox="1"/>
          <p:nvPr/>
        </p:nvSpPr>
        <p:spPr>
          <a:xfrm>
            <a:off x="5689828" y="4872920"/>
            <a:ext cx="2258176" cy="307777"/>
          </a:xfrm>
          <a:prstGeom prst="rect">
            <a:avLst/>
          </a:prstGeom>
          <a:noFill/>
        </p:spPr>
        <p:txBody>
          <a:bodyPr wrap="square">
            <a:spAutoFit/>
          </a:bodyPr>
          <a:lstStyle/>
          <a:p>
            <a:r>
              <a:rPr lang="en-US" sz="1400" b="1" dirty="0">
                <a:solidFill>
                  <a:srgbClr val="434343"/>
                </a:solidFill>
                <a:effectLst/>
                <a:latin typeface="Inter" panose="020B0604020202020204" charset="0"/>
                <a:ea typeface="Inter" panose="020B0604020202020204" charset="0"/>
                <a:cs typeface="Arial" panose="020B0604020202020204" pitchFamily="34" charset="0"/>
              </a:rPr>
              <a:t>U-net 9 Loss Curve Plot</a:t>
            </a:r>
            <a:endParaRPr lang="en-US"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2532088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66D8D3-9B0D-7DD6-14AF-D9B69961B0A0}"/>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F543B290-8876-D27B-3E74-102B7B466AC8}"/>
              </a:ext>
            </a:extLst>
          </p:cNvPr>
          <p:cNvPicPr>
            <a:picLocks noChangeAspect="1"/>
          </p:cNvPicPr>
          <p:nvPr/>
        </p:nvPicPr>
        <p:blipFill>
          <a:blip r:embed="rId3" cstate="print">
            <a:extLst>
              <a:ext uri="{28A0092B-C50C-407E-A947-70E740481C1C}">
                <a14:useLocalDpi xmlns:a14="http://schemas.microsoft.com/office/drawing/2010/main" val="0"/>
              </a:ext>
            </a:extLst>
          </a:blip>
          <a:srcRect l="1911"/>
          <a:stretch>
            <a:fillRect/>
          </a:stretch>
        </p:blipFill>
        <p:spPr bwMode="auto">
          <a:xfrm>
            <a:off x="412507" y="1926918"/>
            <a:ext cx="8318985" cy="2202734"/>
          </a:xfrm>
          <a:prstGeom prst="rect">
            <a:avLst/>
          </a:prstGeom>
          <a:noFill/>
          <a:ln>
            <a:noFill/>
          </a:ln>
        </p:spPr>
      </p:pic>
      <p:sp>
        <p:nvSpPr>
          <p:cNvPr id="11" name="Google Shape;372;p31">
            <a:extLst>
              <a:ext uri="{FF2B5EF4-FFF2-40B4-BE49-F238E27FC236}">
                <a16:creationId xmlns:a16="http://schemas.microsoft.com/office/drawing/2014/main" id="{3A68E75D-69D3-9E8A-EF7C-327516EF8A6A}"/>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sp>
        <p:nvSpPr>
          <p:cNvPr id="2" name="Rectangle 1">
            <a:extLst>
              <a:ext uri="{FF2B5EF4-FFF2-40B4-BE49-F238E27FC236}">
                <a16:creationId xmlns:a16="http://schemas.microsoft.com/office/drawing/2014/main" id="{FC624AC1-A90C-F66B-40FA-36FB407BA909}"/>
              </a:ext>
            </a:extLst>
          </p:cNvPr>
          <p:cNvSpPr>
            <a:spLocks noChangeArrowheads="1"/>
          </p:cNvSpPr>
          <p:nvPr/>
        </p:nvSpPr>
        <p:spPr bwMode="auto">
          <a:xfrm>
            <a:off x="478699" y="680423"/>
            <a:ext cx="8318985" cy="1138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Models used: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DINO with Swin backbone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&amp;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YOLOv8x</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Task: Detect and classify dental diseases (Caries, Deep Caries, Periapical Lesions, Impacted Teeth)</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lang="it-IT" b="1" dirty="0">
                <a:solidFill>
                  <a:srgbClr val="434343"/>
                </a:solidFill>
                <a:latin typeface="Inter" panose="020B0604020202020204" charset="0"/>
                <a:ea typeface="Inter" panose="020B0604020202020204" charset="0"/>
              </a:rPr>
              <a:t>DINO-Swin: mAP@[.50:.95] = </a:t>
            </a:r>
            <a:r>
              <a:rPr lang="it-IT" b="1" dirty="0">
                <a:solidFill>
                  <a:schemeClr val="tx2"/>
                </a:solidFill>
                <a:latin typeface="Inter" panose="020B0604020202020204" charset="0"/>
                <a:ea typeface="Inter" panose="020B0604020202020204" charset="0"/>
              </a:rPr>
              <a:t>0.534</a:t>
            </a:r>
            <a:r>
              <a:rPr lang="en-US" b="1" dirty="0">
                <a:solidFill>
                  <a:srgbClr val="434343"/>
                </a:solidFill>
                <a:latin typeface="Inter" panose="020B0604020202020204" charset="0"/>
                <a:ea typeface="Inter" panose="020B0604020202020204" charset="0"/>
              </a:rPr>
              <a:t>      </a:t>
            </a:r>
          </a:p>
        </p:txBody>
      </p:sp>
      <p:sp>
        <p:nvSpPr>
          <p:cNvPr id="8" name="TextBox 7">
            <a:extLst>
              <a:ext uri="{FF2B5EF4-FFF2-40B4-BE49-F238E27FC236}">
                <a16:creationId xmlns:a16="http://schemas.microsoft.com/office/drawing/2014/main" id="{4EA0344C-1EEB-EA36-3132-5EF7DB51C3A3}"/>
              </a:ext>
            </a:extLst>
          </p:cNvPr>
          <p:cNvSpPr txBox="1"/>
          <p:nvPr/>
        </p:nvSpPr>
        <p:spPr>
          <a:xfrm>
            <a:off x="412507" y="403423"/>
            <a:ext cx="4572000" cy="338554"/>
          </a:xfrm>
          <a:prstGeom prst="rect">
            <a:avLst/>
          </a:prstGeom>
          <a:noFill/>
        </p:spPr>
        <p:txBody>
          <a:bodyPr wrap="square">
            <a:spAutoFit/>
          </a:bodyPr>
          <a:lstStyle/>
          <a:p>
            <a:r>
              <a:rPr lang="en-US" sz="1600" b="1" dirty="0">
                <a:solidFill>
                  <a:schemeClr val="tx2"/>
                </a:solidFill>
                <a:latin typeface="Inter" panose="020B0604020202020204" charset="0"/>
                <a:ea typeface="Inter" panose="020B0604020202020204" charset="0"/>
              </a:rPr>
              <a:t>Disease Detection Results</a:t>
            </a:r>
          </a:p>
        </p:txBody>
      </p:sp>
      <p:sp>
        <p:nvSpPr>
          <p:cNvPr id="10" name="TextBox 9">
            <a:extLst>
              <a:ext uri="{FF2B5EF4-FFF2-40B4-BE49-F238E27FC236}">
                <a16:creationId xmlns:a16="http://schemas.microsoft.com/office/drawing/2014/main" id="{51452734-C868-CD8C-FE89-7B9406D561C9}"/>
              </a:ext>
            </a:extLst>
          </p:cNvPr>
          <p:cNvSpPr txBox="1"/>
          <p:nvPr/>
        </p:nvSpPr>
        <p:spPr>
          <a:xfrm>
            <a:off x="2279203" y="4129652"/>
            <a:ext cx="4717975" cy="369332"/>
          </a:xfrm>
          <a:prstGeom prst="rect">
            <a:avLst/>
          </a:prstGeom>
          <a:noFill/>
        </p:spPr>
        <p:txBody>
          <a:bodyPr wrap="square">
            <a:spAutoFit/>
          </a:bodyPr>
          <a:lstStyle/>
          <a:p>
            <a:r>
              <a:rPr lang="en-US" sz="1800" b="1" dirty="0">
                <a:solidFill>
                  <a:srgbClr val="434343"/>
                </a:solidFill>
                <a:effectLst/>
                <a:latin typeface="Inter" panose="020B0604020202020204" charset="0"/>
                <a:ea typeface="Inter" panose="020B0604020202020204" charset="0"/>
                <a:cs typeface="Arial" panose="020B0604020202020204" pitchFamily="34" charset="0"/>
              </a:rPr>
              <a:t>Dino-Swin Ground Truth vs. Predictions </a:t>
            </a:r>
            <a:endParaRPr lang="en-US" sz="1800"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578721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3841A9-E9CC-921C-55E8-E9F5E9D2A70A}"/>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342A026-9C49-B38A-17BC-550B07D25C4E}"/>
              </a:ext>
            </a:extLst>
          </p:cNvPr>
          <p:cNvPicPr>
            <a:picLocks noChangeAspect="1"/>
          </p:cNvPicPr>
          <p:nvPr/>
        </p:nvPicPr>
        <p:blipFill>
          <a:blip r:embed="rId3" cstate="print">
            <a:extLst>
              <a:ext uri="{28A0092B-C50C-407E-A947-70E740481C1C}">
                <a14:useLocalDpi xmlns:a14="http://schemas.microsoft.com/office/drawing/2010/main" val="0"/>
              </a:ext>
            </a:extLst>
          </a:blip>
          <a:srcRect l="2709"/>
          <a:stretch>
            <a:fillRect/>
          </a:stretch>
        </p:blipFill>
        <p:spPr bwMode="auto">
          <a:xfrm>
            <a:off x="470142" y="2162880"/>
            <a:ext cx="8203715" cy="2225974"/>
          </a:xfrm>
          <a:prstGeom prst="rect">
            <a:avLst/>
          </a:prstGeom>
          <a:noFill/>
          <a:ln>
            <a:noFill/>
          </a:ln>
        </p:spPr>
      </p:pic>
      <p:sp>
        <p:nvSpPr>
          <p:cNvPr id="11" name="Google Shape;372;p31">
            <a:extLst>
              <a:ext uri="{FF2B5EF4-FFF2-40B4-BE49-F238E27FC236}">
                <a16:creationId xmlns:a16="http://schemas.microsoft.com/office/drawing/2014/main" id="{A82ABAE3-F3B0-159D-71D9-263C878309C4}"/>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sp>
        <p:nvSpPr>
          <p:cNvPr id="2" name="Rectangle 1">
            <a:extLst>
              <a:ext uri="{FF2B5EF4-FFF2-40B4-BE49-F238E27FC236}">
                <a16:creationId xmlns:a16="http://schemas.microsoft.com/office/drawing/2014/main" id="{FD637D8B-031C-3422-D0D1-FFC2984BDBC9}"/>
              </a:ext>
            </a:extLst>
          </p:cNvPr>
          <p:cNvSpPr>
            <a:spLocks noChangeArrowheads="1"/>
          </p:cNvSpPr>
          <p:nvPr/>
        </p:nvSpPr>
        <p:spPr bwMode="auto">
          <a:xfrm>
            <a:off x="558710" y="572700"/>
            <a:ext cx="7704000" cy="1138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Models used: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DINO with Swin backbone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&amp;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YOLOv8x</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Task: Detect and classify dental diseases (Caries, Deep Caries, Periapical Lesions,       Impacted Teeth)</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lang="it-IT" b="1" dirty="0">
                <a:solidFill>
                  <a:srgbClr val="434343"/>
                </a:solidFill>
                <a:latin typeface="Inter" panose="020B0604020202020204" charset="0"/>
                <a:ea typeface="Inter" panose="020B0604020202020204" charset="0"/>
              </a:rPr>
              <a:t>DINO-Swin: mAP@[.50:.95] = </a:t>
            </a:r>
            <a:r>
              <a:rPr lang="it-IT" b="1" dirty="0">
                <a:solidFill>
                  <a:schemeClr val="tx2"/>
                </a:solidFill>
                <a:latin typeface="Inter" panose="020B0604020202020204" charset="0"/>
                <a:ea typeface="Inter" panose="020B0604020202020204" charset="0"/>
              </a:rPr>
              <a:t>0.534</a:t>
            </a:r>
            <a:r>
              <a:rPr lang="en-US" b="1" dirty="0">
                <a:solidFill>
                  <a:schemeClr val="bg2"/>
                </a:solidFill>
                <a:latin typeface="Inter" panose="020B0604020202020204" charset="0"/>
                <a:ea typeface="Inter" panose="020B0604020202020204" charset="0"/>
              </a:rPr>
              <a:t> </a:t>
            </a:r>
            <a:r>
              <a:rPr lang="en-US" b="1" dirty="0">
                <a:solidFill>
                  <a:srgbClr val="434343"/>
                </a:solidFill>
                <a:latin typeface="Inter" panose="020B0604020202020204" charset="0"/>
                <a:ea typeface="Inter" panose="020B0604020202020204" charset="0"/>
              </a:rPr>
              <a:t>     </a:t>
            </a:r>
          </a:p>
        </p:txBody>
      </p:sp>
      <p:sp>
        <p:nvSpPr>
          <p:cNvPr id="5" name="TextBox 4">
            <a:extLst>
              <a:ext uri="{FF2B5EF4-FFF2-40B4-BE49-F238E27FC236}">
                <a16:creationId xmlns:a16="http://schemas.microsoft.com/office/drawing/2014/main" id="{A552AA6D-EC01-CC80-2CCB-F778D41BC2CC}"/>
              </a:ext>
            </a:extLst>
          </p:cNvPr>
          <p:cNvSpPr txBox="1"/>
          <p:nvPr/>
        </p:nvSpPr>
        <p:spPr>
          <a:xfrm>
            <a:off x="581570" y="1654323"/>
            <a:ext cx="6599010" cy="369332"/>
          </a:xfrm>
          <a:prstGeom prst="rect">
            <a:avLst/>
          </a:prstGeom>
          <a:noFill/>
        </p:spPr>
        <p:txBody>
          <a:bodyPr wrap="square">
            <a:spAutoFit/>
          </a:bodyPr>
          <a:lstStyle/>
          <a:p>
            <a:pPr eaLnBrk="0" fontAlgn="base" hangingPunct="0">
              <a:spcBef>
                <a:spcPct val="0"/>
              </a:spcBef>
              <a:spcAft>
                <a:spcPct val="0"/>
              </a:spcAft>
              <a:buClrTx/>
            </a:pPr>
            <a:r>
              <a:rPr lang="en-US" sz="1800" b="1" dirty="0">
                <a:solidFill>
                  <a:schemeClr val="bg2"/>
                </a:solidFill>
              </a:rPr>
              <a:t>•</a:t>
            </a:r>
            <a:r>
              <a:rPr lang="en-US" b="1" dirty="0"/>
              <a:t>  </a:t>
            </a:r>
            <a:r>
              <a:rPr lang="en-US" b="1" dirty="0">
                <a:solidFill>
                  <a:srgbClr val="434343"/>
                </a:solidFill>
                <a:latin typeface="Inter" panose="020B0604020202020204" charset="0"/>
                <a:ea typeface="Inter" panose="020B0604020202020204" charset="0"/>
              </a:rPr>
              <a:t>YOLOv8x: </a:t>
            </a:r>
            <a:r>
              <a:rPr lang="en-US" b="1" dirty="0" err="1">
                <a:solidFill>
                  <a:srgbClr val="434343"/>
                </a:solidFill>
                <a:latin typeface="Inter" panose="020B0604020202020204" charset="0"/>
                <a:ea typeface="Inter" panose="020B0604020202020204" charset="0"/>
              </a:rPr>
              <a:t>mAP</a:t>
            </a:r>
            <a:r>
              <a:rPr lang="en-US" b="1" dirty="0">
                <a:solidFill>
                  <a:srgbClr val="434343"/>
                </a:solidFill>
                <a:latin typeface="Inter" panose="020B0604020202020204" charset="0"/>
                <a:ea typeface="Inter" panose="020B0604020202020204" charset="0"/>
              </a:rPr>
              <a:t>@[.50:.95] = </a:t>
            </a:r>
            <a:r>
              <a:rPr lang="en-US" b="1" dirty="0">
                <a:solidFill>
                  <a:schemeClr val="tx2"/>
                </a:solidFill>
                <a:latin typeface="Inter" panose="020B0604020202020204" charset="0"/>
                <a:ea typeface="Inter" panose="020B0604020202020204" charset="0"/>
              </a:rPr>
              <a:t>0.931</a:t>
            </a:r>
            <a:r>
              <a:rPr lang="en-US" b="1" dirty="0">
                <a:solidFill>
                  <a:srgbClr val="434343"/>
                </a:solidFill>
                <a:latin typeface="Inter" panose="020B0604020202020204" charset="0"/>
                <a:ea typeface="Inter" panose="020B0604020202020204" charset="0"/>
              </a:rPr>
              <a:t>, Precision = </a:t>
            </a:r>
            <a:r>
              <a:rPr lang="en-US" b="1" dirty="0">
                <a:solidFill>
                  <a:schemeClr val="tx2"/>
                </a:solidFill>
                <a:latin typeface="Inter" panose="020B0604020202020204" charset="0"/>
                <a:ea typeface="Inter" panose="020B0604020202020204" charset="0"/>
              </a:rPr>
              <a:t>0.993</a:t>
            </a:r>
            <a:r>
              <a:rPr lang="en-US" b="1" dirty="0">
                <a:solidFill>
                  <a:srgbClr val="434343"/>
                </a:solidFill>
                <a:latin typeface="Inter" panose="020B0604020202020204" charset="0"/>
                <a:ea typeface="Inter" panose="020B0604020202020204" charset="0"/>
              </a:rPr>
              <a:t>, Recall = </a:t>
            </a:r>
            <a:r>
              <a:rPr lang="en-US" b="1" dirty="0">
                <a:solidFill>
                  <a:schemeClr val="tx2"/>
                </a:solidFill>
                <a:latin typeface="Inter" panose="020B0604020202020204" charset="0"/>
                <a:ea typeface="Inter" panose="020B0604020202020204" charset="0"/>
              </a:rPr>
              <a:t>0.992</a:t>
            </a:r>
          </a:p>
        </p:txBody>
      </p:sp>
      <p:sp>
        <p:nvSpPr>
          <p:cNvPr id="6" name="TextBox 5">
            <a:extLst>
              <a:ext uri="{FF2B5EF4-FFF2-40B4-BE49-F238E27FC236}">
                <a16:creationId xmlns:a16="http://schemas.microsoft.com/office/drawing/2014/main" id="{B1BDFFA4-9359-98EB-44B5-7B0551CFEE42}"/>
              </a:ext>
            </a:extLst>
          </p:cNvPr>
          <p:cNvSpPr txBox="1"/>
          <p:nvPr/>
        </p:nvSpPr>
        <p:spPr>
          <a:xfrm>
            <a:off x="2371379" y="4388854"/>
            <a:ext cx="4401240" cy="369332"/>
          </a:xfrm>
          <a:prstGeom prst="rect">
            <a:avLst/>
          </a:prstGeom>
          <a:noFill/>
        </p:spPr>
        <p:txBody>
          <a:bodyPr wrap="square">
            <a:spAutoFit/>
          </a:bodyPr>
          <a:lstStyle/>
          <a:p>
            <a:r>
              <a:rPr lang="en-US" sz="1800" b="1" dirty="0">
                <a:solidFill>
                  <a:srgbClr val="434343"/>
                </a:solidFill>
                <a:effectLst/>
                <a:latin typeface="Inter" panose="020B0604020202020204" charset="0"/>
                <a:ea typeface="Inter" panose="020B0604020202020204" charset="0"/>
                <a:cs typeface="Arial" panose="020B0604020202020204" pitchFamily="34" charset="0"/>
              </a:rPr>
              <a:t>YOLOv8 Ground Truth vs. Predictions</a:t>
            </a:r>
            <a:endParaRPr lang="en-US" sz="1800"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9162652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3B3B41-DC36-4286-1439-6DD1A76D41E1}"/>
            </a:ext>
          </a:extLst>
        </p:cNvPr>
        <p:cNvGrpSpPr/>
        <p:nvPr/>
      </p:nvGrpSpPr>
      <p:grpSpPr>
        <a:xfrm>
          <a:off x="0" y="0"/>
          <a:ext cx="0" cy="0"/>
          <a:chOff x="0" y="0"/>
          <a:chExt cx="0" cy="0"/>
        </a:xfrm>
      </p:grpSpPr>
      <p:sp>
        <p:nvSpPr>
          <p:cNvPr id="11" name="Google Shape;372;p31">
            <a:extLst>
              <a:ext uri="{FF2B5EF4-FFF2-40B4-BE49-F238E27FC236}">
                <a16:creationId xmlns:a16="http://schemas.microsoft.com/office/drawing/2014/main" id="{34161B05-16CB-0EF1-3B7B-0DD864D0A1E4}"/>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pic>
        <p:nvPicPr>
          <p:cNvPr id="4" name="Picture 3">
            <a:extLst>
              <a:ext uri="{FF2B5EF4-FFF2-40B4-BE49-F238E27FC236}">
                <a16:creationId xmlns:a16="http://schemas.microsoft.com/office/drawing/2014/main" id="{09F0B48D-CD04-B798-4AC4-7B4EE7B4633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40820" y="581784"/>
            <a:ext cx="3706178" cy="2537159"/>
          </a:xfrm>
          <a:prstGeom prst="rect">
            <a:avLst/>
          </a:prstGeom>
          <a:noFill/>
          <a:ln>
            <a:noFill/>
          </a:ln>
        </p:spPr>
      </p:pic>
      <p:pic>
        <p:nvPicPr>
          <p:cNvPr id="6" name="Picture 5">
            <a:extLst>
              <a:ext uri="{FF2B5EF4-FFF2-40B4-BE49-F238E27FC236}">
                <a16:creationId xmlns:a16="http://schemas.microsoft.com/office/drawing/2014/main" id="{D4BF5F9F-3F4F-84B5-7DBF-90A17C4B18B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426178" y="1937208"/>
            <a:ext cx="4177002" cy="2363470"/>
          </a:xfrm>
          <a:prstGeom prst="rect">
            <a:avLst/>
          </a:prstGeom>
          <a:noFill/>
          <a:ln>
            <a:noFill/>
          </a:ln>
        </p:spPr>
      </p:pic>
      <p:sp>
        <p:nvSpPr>
          <p:cNvPr id="8" name="TextBox 7">
            <a:extLst>
              <a:ext uri="{FF2B5EF4-FFF2-40B4-BE49-F238E27FC236}">
                <a16:creationId xmlns:a16="http://schemas.microsoft.com/office/drawing/2014/main" id="{1F33C30C-936E-6B5B-C619-AE8BC3C76ECD}"/>
              </a:ext>
            </a:extLst>
          </p:cNvPr>
          <p:cNvSpPr txBox="1"/>
          <p:nvPr/>
        </p:nvSpPr>
        <p:spPr>
          <a:xfrm>
            <a:off x="1136609" y="3128027"/>
            <a:ext cx="2514600" cy="307777"/>
          </a:xfrm>
          <a:prstGeom prst="rect">
            <a:avLst/>
          </a:prstGeom>
          <a:noFill/>
        </p:spPr>
        <p:txBody>
          <a:bodyPr wrap="square">
            <a:spAutoFit/>
          </a:bodyPr>
          <a:lstStyle/>
          <a:p>
            <a:r>
              <a:rPr lang="en-US" sz="1400" b="1" dirty="0">
                <a:solidFill>
                  <a:srgbClr val="434343"/>
                </a:solidFill>
                <a:effectLst/>
                <a:latin typeface="Inter" panose="020B0604020202020204" charset="0"/>
                <a:ea typeface="Inter" panose="020B0604020202020204" charset="0"/>
                <a:cs typeface="Arial" panose="020B0604020202020204" pitchFamily="34" charset="0"/>
              </a:rPr>
              <a:t>Dino-Swin Loss Curve Plot</a:t>
            </a:r>
            <a:endParaRPr lang="en-US" b="1" dirty="0">
              <a:solidFill>
                <a:srgbClr val="434343"/>
              </a:solidFill>
              <a:latin typeface="Inter" panose="020B0604020202020204" charset="0"/>
              <a:ea typeface="Inter" panose="020B0604020202020204" charset="0"/>
            </a:endParaRPr>
          </a:p>
        </p:txBody>
      </p:sp>
      <p:sp>
        <p:nvSpPr>
          <p:cNvPr id="10" name="TextBox 9">
            <a:extLst>
              <a:ext uri="{FF2B5EF4-FFF2-40B4-BE49-F238E27FC236}">
                <a16:creationId xmlns:a16="http://schemas.microsoft.com/office/drawing/2014/main" id="{2A1D97F1-7BBB-ADF9-3962-13E4295CC6D3}"/>
              </a:ext>
            </a:extLst>
          </p:cNvPr>
          <p:cNvSpPr txBox="1"/>
          <p:nvPr/>
        </p:nvSpPr>
        <p:spPr>
          <a:xfrm>
            <a:off x="5146695" y="4300678"/>
            <a:ext cx="2735967" cy="307777"/>
          </a:xfrm>
          <a:prstGeom prst="rect">
            <a:avLst/>
          </a:prstGeom>
          <a:noFill/>
        </p:spPr>
        <p:txBody>
          <a:bodyPr wrap="square">
            <a:spAutoFit/>
          </a:bodyPr>
          <a:lstStyle/>
          <a:p>
            <a:r>
              <a:rPr lang="en-US" sz="1400" b="1" dirty="0">
                <a:solidFill>
                  <a:srgbClr val="434343"/>
                </a:solidFill>
                <a:effectLst/>
                <a:latin typeface="Inter" panose="020B0604020202020204" charset="0"/>
                <a:ea typeface="Inter" panose="020B0604020202020204" charset="0"/>
                <a:cs typeface="Arial" panose="020B0604020202020204" pitchFamily="34" charset="0"/>
              </a:rPr>
              <a:t>YOLOv8 Box Loss Curve Plot</a:t>
            </a:r>
            <a:endParaRPr lang="en-US"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2397037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77C0A-A645-4776-98B0-722C7935D079}"/>
            </a:ext>
          </a:extLst>
        </p:cNvPr>
        <p:cNvGrpSpPr/>
        <p:nvPr/>
      </p:nvGrpSpPr>
      <p:grpSpPr>
        <a:xfrm>
          <a:off x="0" y="0"/>
          <a:ext cx="0" cy="0"/>
          <a:chOff x="0" y="0"/>
          <a:chExt cx="0" cy="0"/>
        </a:xfrm>
      </p:grpSpPr>
      <p:sp>
        <p:nvSpPr>
          <p:cNvPr id="11" name="Google Shape;372;p31">
            <a:extLst>
              <a:ext uri="{FF2B5EF4-FFF2-40B4-BE49-F238E27FC236}">
                <a16:creationId xmlns:a16="http://schemas.microsoft.com/office/drawing/2014/main" id="{5FA56588-5E9A-FB6D-7332-58C114AEB6C6}"/>
              </a:ext>
            </a:extLst>
          </p:cNvPr>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lvl="0"/>
            <a:r>
              <a:rPr lang="en-US" sz="3200" dirty="0"/>
              <a:t>Results</a:t>
            </a:r>
            <a:endParaRPr dirty="0">
              <a:solidFill>
                <a:schemeClr val="tx1"/>
              </a:solidFill>
            </a:endParaRPr>
          </a:p>
        </p:txBody>
      </p:sp>
      <p:sp>
        <p:nvSpPr>
          <p:cNvPr id="2" name="Rectangle 1">
            <a:extLst>
              <a:ext uri="{FF2B5EF4-FFF2-40B4-BE49-F238E27FC236}">
                <a16:creationId xmlns:a16="http://schemas.microsoft.com/office/drawing/2014/main" id="{237383F5-A1B0-F68D-C1A9-ED3BA45E37E1}"/>
              </a:ext>
            </a:extLst>
          </p:cNvPr>
          <p:cNvSpPr>
            <a:spLocks noChangeArrowheads="1"/>
          </p:cNvSpPr>
          <p:nvPr/>
        </p:nvSpPr>
        <p:spPr bwMode="auto">
          <a:xfrm>
            <a:off x="516800" y="958959"/>
            <a:ext cx="7907200" cy="18466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Combines outputs of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DINO-Swin</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 and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YOLOv8x</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Uses confidence-weighted averaging instead of NMS</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Produces more stable detections and reduces duplicates</a:t>
            </a: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Quantitative results:</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err="1">
                <a:ln>
                  <a:noFill/>
                </a:ln>
                <a:solidFill>
                  <a:schemeClr val="tx1"/>
                </a:solidFill>
                <a:effectLst/>
                <a:latin typeface="Inter" panose="020B0604020202020204" charset="0"/>
                <a:ea typeface="Inter" panose="020B0604020202020204" charset="0"/>
              </a:rPr>
              <a:t>mAP</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@[.50:.95] =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0.823</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mAP@0.50 =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0.964</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mAP@0.75 = </a:t>
            </a:r>
            <a:r>
              <a:rPr kumimoji="0" lang="en-US" altLang="en-US" b="1" i="0" u="none" strike="noStrike" cap="none" normalizeH="0" baseline="0" dirty="0">
                <a:ln>
                  <a:noFill/>
                </a:ln>
                <a:solidFill>
                  <a:schemeClr val="tx2"/>
                </a:solidFill>
                <a:effectLst/>
                <a:latin typeface="Inter" panose="020B0604020202020204" charset="0"/>
                <a:ea typeface="Inter" panose="020B0604020202020204" charset="0"/>
              </a:rPr>
              <a:t>0.945</a:t>
            </a:r>
          </a:p>
        </p:txBody>
      </p:sp>
      <p:sp>
        <p:nvSpPr>
          <p:cNvPr id="5" name="TextBox 4">
            <a:extLst>
              <a:ext uri="{FF2B5EF4-FFF2-40B4-BE49-F238E27FC236}">
                <a16:creationId xmlns:a16="http://schemas.microsoft.com/office/drawing/2014/main" id="{A2E6AA0F-C99C-6C58-D711-0B79063335A5}"/>
              </a:ext>
            </a:extLst>
          </p:cNvPr>
          <p:cNvSpPr txBox="1"/>
          <p:nvPr/>
        </p:nvSpPr>
        <p:spPr>
          <a:xfrm>
            <a:off x="516800" y="620405"/>
            <a:ext cx="5314950" cy="338554"/>
          </a:xfrm>
          <a:prstGeom prst="rect">
            <a:avLst/>
          </a:prstGeom>
          <a:noFill/>
        </p:spPr>
        <p:txBody>
          <a:bodyPr wrap="square">
            <a:spAutoFit/>
          </a:bodyPr>
          <a:lstStyle/>
          <a:p>
            <a:r>
              <a:rPr lang="en-US" sz="1600" b="1" dirty="0">
                <a:solidFill>
                  <a:schemeClr val="tx2"/>
                </a:solidFill>
                <a:latin typeface="Inter" panose="020B0604020202020204" charset="0"/>
                <a:ea typeface="Inter" panose="020B0604020202020204" charset="0"/>
              </a:rPr>
              <a:t>Ensemble Results with WBF</a:t>
            </a:r>
          </a:p>
        </p:txBody>
      </p:sp>
      <p:pic>
        <p:nvPicPr>
          <p:cNvPr id="7" name="Picture 6">
            <a:extLst>
              <a:ext uri="{FF2B5EF4-FFF2-40B4-BE49-F238E27FC236}">
                <a16:creationId xmlns:a16="http://schemas.microsoft.com/office/drawing/2014/main" id="{2FE8E94C-BAB7-45F2-DA82-514E82C4C0F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88800" y="1886316"/>
            <a:ext cx="3350521" cy="2863483"/>
          </a:xfrm>
          <a:prstGeom prst="rect">
            <a:avLst/>
          </a:prstGeom>
          <a:noFill/>
          <a:ln>
            <a:noFill/>
          </a:ln>
        </p:spPr>
      </p:pic>
      <p:sp>
        <p:nvSpPr>
          <p:cNvPr id="9" name="TextBox 8">
            <a:extLst>
              <a:ext uri="{FF2B5EF4-FFF2-40B4-BE49-F238E27FC236}">
                <a16:creationId xmlns:a16="http://schemas.microsoft.com/office/drawing/2014/main" id="{DAECFD30-8C2D-6B3E-97EC-ED828EE41E51}"/>
              </a:ext>
            </a:extLst>
          </p:cNvPr>
          <p:cNvSpPr txBox="1"/>
          <p:nvPr/>
        </p:nvSpPr>
        <p:spPr>
          <a:xfrm>
            <a:off x="516800" y="2929334"/>
            <a:ext cx="4572000" cy="800219"/>
          </a:xfrm>
          <a:prstGeom prst="rect">
            <a:avLst/>
          </a:prstGeom>
          <a:noFill/>
        </p:spPr>
        <p:txBody>
          <a:bodyPr wrap="square">
            <a:spAutoFit/>
          </a:bodyPr>
          <a:lstStyle/>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chemeClr val="tx1"/>
                </a:solidFill>
                <a:effectLst/>
                <a:latin typeface="Inter" panose="020B0604020202020204" charset="0"/>
                <a:ea typeface="Inter" panose="020B0604020202020204" charset="0"/>
              </a:rPr>
              <a:t>Conclusion: WBF leverages YOLOv8x precision + DINO-Swin recall for stronger, more reliable disease detection</a:t>
            </a:r>
          </a:p>
        </p:txBody>
      </p:sp>
      <p:sp>
        <p:nvSpPr>
          <p:cNvPr id="10" name="Google Shape;346;p29">
            <a:extLst>
              <a:ext uri="{FF2B5EF4-FFF2-40B4-BE49-F238E27FC236}">
                <a16:creationId xmlns:a16="http://schemas.microsoft.com/office/drawing/2014/main" id="{5F5E31FD-E3C4-695A-65BB-5B1F1BDB67CD}"/>
              </a:ext>
            </a:extLst>
          </p:cNvPr>
          <p:cNvSpPr txBox="1">
            <a:spLocks/>
          </p:cNvSpPr>
          <p:nvPr/>
        </p:nvSpPr>
        <p:spPr>
          <a:xfrm>
            <a:off x="-3483755" y="2927775"/>
            <a:ext cx="4188434" cy="105930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Inter"/>
              <a:buNone/>
              <a:defRPr sz="3500" b="1" i="0" u="none" strike="noStrike" cap="none">
                <a:solidFill>
                  <a:schemeClr val="dk1"/>
                </a:solidFill>
                <a:latin typeface="Inter"/>
                <a:ea typeface="Inter"/>
                <a:cs typeface="Inter"/>
                <a:sym typeface="Inter"/>
              </a:defRPr>
            </a:lvl1pPr>
            <a:lvl2pPr marR="0" lvl="1"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2pPr>
            <a:lvl3pPr marR="0" lvl="2"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3pPr>
            <a:lvl4pPr marR="0" lvl="3"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4pPr>
            <a:lvl5pPr marR="0" lvl="4"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5pPr>
            <a:lvl6pPr marR="0" lvl="5"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6pPr>
            <a:lvl7pPr marR="0" lvl="6"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7pPr>
            <a:lvl8pPr marR="0" lvl="7"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8pPr>
            <a:lvl9pPr marR="0" lvl="8"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9pPr>
          </a:lstStyle>
          <a:p>
            <a:pPr algn="l"/>
            <a:r>
              <a:rPr lang="en-US" sz="4000" dirty="0"/>
              <a:t>future work</a:t>
            </a:r>
          </a:p>
        </p:txBody>
      </p:sp>
      <p:sp>
        <p:nvSpPr>
          <p:cNvPr id="12" name="Google Shape;347;p29">
            <a:extLst>
              <a:ext uri="{FF2B5EF4-FFF2-40B4-BE49-F238E27FC236}">
                <a16:creationId xmlns:a16="http://schemas.microsoft.com/office/drawing/2014/main" id="{A1D98729-B6F4-F5B9-E056-1CBE9164FB9E}"/>
              </a:ext>
            </a:extLst>
          </p:cNvPr>
          <p:cNvSpPr txBox="1">
            <a:spLocks noGrp="1"/>
          </p:cNvSpPr>
          <p:nvPr>
            <p:ph type="title" idx="2"/>
          </p:nvPr>
        </p:nvSpPr>
        <p:spPr>
          <a:xfrm>
            <a:off x="9708644" y="3199903"/>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14" name="TextBox 13">
            <a:extLst>
              <a:ext uri="{FF2B5EF4-FFF2-40B4-BE49-F238E27FC236}">
                <a16:creationId xmlns:a16="http://schemas.microsoft.com/office/drawing/2014/main" id="{E14F6F38-3D7E-0BE2-62B7-5023B08E43EE}"/>
              </a:ext>
            </a:extLst>
          </p:cNvPr>
          <p:cNvSpPr txBox="1"/>
          <p:nvPr/>
        </p:nvSpPr>
        <p:spPr>
          <a:xfrm>
            <a:off x="5582960" y="4749799"/>
            <a:ext cx="2362200" cy="307777"/>
          </a:xfrm>
          <a:prstGeom prst="rect">
            <a:avLst/>
          </a:prstGeom>
          <a:noFill/>
        </p:spPr>
        <p:txBody>
          <a:bodyPr wrap="square">
            <a:spAutoFit/>
          </a:bodyPr>
          <a:lstStyle/>
          <a:p>
            <a:r>
              <a:rPr lang="en-US" sz="1400" b="1" dirty="0">
                <a:solidFill>
                  <a:srgbClr val="434343"/>
                </a:solidFill>
                <a:effectLst/>
                <a:latin typeface="Inter" panose="020B0604020202020204" charset="0"/>
                <a:ea typeface="Inter" panose="020B0604020202020204" charset="0"/>
                <a:cs typeface="Arial" panose="020B0604020202020204" pitchFamily="34" charset="0"/>
              </a:rPr>
              <a:t>NMS/soft-NMS Vs. WBF </a:t>
            </a:r>
            <a:endParaRPr lang="en-US" b="1" dirty="0">
              <a:solidFill>
                <a:srgbClr val="434343"/>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3089799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0">
          <a:extLst>
            <a:ext uri="{FF2B5EF4-FFF2-40B4-BE49-F238E27FC236}">
              <a16:creationId xmlns:a16="http://schemas.microsoft.com/office/drawing/2014/main" id="{2B7649EE-77EF-AA04-D8FA-3E70117F6C15}"/>
            </a:ext>
          </a:extLst>
        </p:cNvPr>
        <p:cNvGrpSpPr/>
        <p:nvPr/>
      </p:nvGrpSpPr>
      <p:grpSpPr>
        <a:xfrm>
          <a:off x="0" y="0"/>
          <a:ext cx="0" cy="0"/>
          <a:chOff x="0" y="0"/>
          <a:chExt cx="0" cy="0"/>
        </a:xfrm>
      </p:grpSpPr>
      <p:pic>
        <p:nvPicPr>
          <p:cNvPr id="341" name="Google Shape;341;p29">
            <a:extLst>
              <a:ext uri="{FF2B5EF4-FFF2-40B4-BE49-F238E27FC236}">
                <a16:creationId xmlns:a16="http://schemas.microsoft.com/office/drawing/2014/main" id="{848F3EBF-C1FD-6793-6EC1-0A2CB1708358}"/>
              </a:ext>
            </a:extLst>
          </p:cNvPr>
          <p:cNvPicPr preferRelativeResize="0">
            <a:picLocks noGrp="1"/>
          </p:cNvPicPr>
          <p:nvPr>
            <p:ph type="pic" idx="3"/>
          </p:nvPr>
        </p:nvPicPr>
        <p:blipFill rotWithShape="1">
          <a:blip r:embed="rId3"/>
          <a:srcRect l="131" r="-342"/>
          <a:stretch/>
        </p:blipFill>
        <p:spPr>
          <a:xfrm>
            <a:off x="1451157" y="480176"/>
            <a:ext cx="6105201" cy="2757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42" name="Google Shape;342;p29">
            <a:extLst>
              <a:ext uri="{FF2B5EF4-FFF2-40B4-BE49-F238E27FC236}">
                <a16:creationId xmlns:a16="http://schemas.microsoft.com/office/drawing/2014/main" id="{B9629DAC-355B-656F-82C8-1C617D3DFC98}"/>
              </a:ext>
            </a:extLst>
          </p:cNvPr>
          <p:cNvGrpSpPr/>
          <p:nvPr/>
        </p:nvGrpSpPr>
        <p:grpSpPr>
          <a:xfrm>
            <a:off x="2831700" y="0"/>
            <a:ext cx="3481037" cy="792026"/>
            <a:chOff x="-131" y="100"/>
            <a:chExt cx="9143781" cy="534900"/>
          </a:xfrm>
        </p:grpSpPr>
        <p:sp>
          <p:nvSpPr>
            <p:cNvPr id="343" name="Google Shape;343;p29">
              <a:extLst>
                <a:ext uri="{FF2B5EF4-FFF2-40B4-BE49-F238E27FC236}">
                  <a16:creationId xmlns:a16="http://schemas.microsoft.com/office/drawing/2014/main" id="{35C689D2-849A-FF69-50F4-7EC1F471F256}"/>
                </a:ext>
              </a:extLst>
            </p:cNvPr>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9">
              <a:extLst>
                <a:ext uri="{FF2B5EF4-FFF2-40B4-BE49-F238E27FC236}">
                  <a16:creationId xmlns:a16="http://schemas.microsoft.com/office/drawing/2014/main" id="{3A0B452E-30C4-275A-2057-CF82D470D448}"/>
                </a:ext>
              </a:extLst>
            </p:cNvPr>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a:extLst>
                <a:ext uri="{FF2B5EF4-FFF2-40B4-BE49-F238E27FC236}">
                  <a16:creationId xmlns:a16="http://schemas.microsoft.com/office/drawing/2014/main" id="{8F4FCFFE-D841-E0C7-0CFC-DDDCC05DAB70}"/>
                </a:ext>
              </a:extLst>
            </p:cNvPr>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9">
            <a:extLst>
              <a:ext uri="{FF2B5EF4-FFF2-40B4-BE49-F238E27FC236}">
                <a16:creationId xmlns:a16="http://schemas.microsoft.com/office/drawing/2014/main" id="{4A8A5A6D-C3A0-76AB-6D6A-98983A236731}"/>
              </a:ext>
            </a:extLst>
          </p:cNvPr>
          <p:cNvSpPr txBox="1">
            <a:spLocks noGrp="1"/>
          </p:cNvSpPr>
          <p:nvPr>
            <p:ph type="title"/>
          </p:nvPr>
        </p:nvSpPr>
        <p:spPr>
          <a:xfrm>
            <a:off x="3341387" y="3549240"/>
            <a:ext cx="4188434" cy="1059301"/>
          </a:xfrm>
          <a:prstGeom prst="rect">
            <a:avLst/>
          </a:prstGeom>
        </p:spPr>
        <p:txBody>
          <a:bodyPr spcFirstLastPara="1" wrap="square" lIns="91425" tIns="91425" rIns="91425" bIns="91425" anchor="ctr" anchorCtr="0">
            <a:noAutofit/>
          </a:bodyPr>
          <a:lstStyle/>
          <a:p>
            <a:pPr marL="0" indent="0" algn="l"/>
            <a:r>
              <a:rPr lang="en-US" sz="4000" dirty="0"/>
              <a:t>future work</a:t>
            </a:r>
          </a:p>
        </p:txBody>
      </p:sp>
      <p:sp>
        <p:nvSpPr>
          <p:cNvPr id="347" name="Google Shape;347;p29">
            <a:extLst>
              <a:ext uri="{FF2B5EF4-FFF2-40B4-BE49-F238E27FC236}">
                <a16:creationId xmlns:a16="http://schemas.microsoft.com/office/drawing/2014/main" id="{832731A5-1A79-73AD-F04B-3D4B20E212CB}"/>
              </a:ext>
            </a:extLst>
          </p:cNvPr>
          <p:cNvSpPr txBox="1">
            <a:spLocks noGrp="1"/>
          </p:cNvSpPr>
          <p:nvPr>
            <p:ph type="title" idx="2"/>
          </p:nvPr>
        </p:nvSpPr>
        <p:spPr>
          <a:xfrm>
            <a:off x="1965594" y="3549241"/>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pic>
        <p:nvPicPr>
          <p:cNvPr id="2" name="Google Shape;644;p45">
            <a:extLst>
              <a:ext uri="{FF2B5EF4-FFF2-40B4-BE49-F238E27FC236}">
                <a16:creationId xmlns:a16="http://schemas.microsoft.com/office/drawing/2014/main" id="{B6549AA1-7F6A-6DDF-47E7-F17A7B6CCD1B}"/>
              </a:ext>
            </a:extLst>
          </p:cNvPr>
          <p:cNvPicPr preferRelativeResize="0"/>
          <p:nvPr/>
        </p:nvPicPr>
        <p:blipFill rotWithShape="1">
          <a:blip r:embed="rId4">
            <a:alphaModFix/>
          </a:blip>
          <a:srcRect r="10346"/>
          <a:stretch/>
        </p:blipFill>
        <p:spPr>
          <a:xfrm rot="21116807">
            <a:off x="1538850" y="-152159"/>
            <a:ext cx="1704324" cy="1900933"/>
          </a:xfrm>
          <a:prstGeom prst="rect">
            <a:avLst/>
          </a:prstGeom>
          <a:noFill/>
          <a:ln>
            <a:noFill/>
          </a:ln>
        </p:spPr>
      </p:pic>
    </p:spTree>
    <p:extLst>
      <p:ext uri="{BB962C8B-B14F-4D97-AF65-F5344CB8AC3E}">
        <p14:creationId xmlns:p14="http://schemas.microsoft.com/office/powerpoint/2010/main" val="37014440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AE62C1-C83F-568E-6500-E8B80709FB0E}"/>
            </a:ext>
          </a:extLst>
        </p:cNvPr>
        <p:cNvGrpSpPr/>
        <p:nvPr/>
      </p:nvGrpSpPr>
      <p:grpSpPr>
        <a:xfrm>
          <a:off x="0" y="0"/>
          <a:ext cx="0" cy="0"/>
          <a:chOff x="0" y="0"/>
          <a:chExt cx="0" cy="0"/>
        </a:xfrm>
      </p:grpSpPr>
      <p:sp>
        <p:nvSpPr>
          <p:cNvPr id="3" name="Google Shape;372;p31">
            <a:extLst>
              <a:ext uri="{FF2B5EF4-FFF2-40B4-BE49-F238E27FC236}">
                <a16:creationId xmlns:a16="http://schemas.microsoft.com/office/drawing/2014/main" id="{029C879E-25EE-530B-223F-1F85D0257335}"/>
              </a:ext>
            </a:extLst>
          </p:cNvPr>
          <p:cNvSpPr txBox="1">
            <a:spLocks noGrp="1"/>
          </p:cNvSpPr>
          <p:nvPr>
            <p:ph type="title"/>
          </p:nvPr>
        </p:nvSpPr>
        <p:spPr>
          <a:xfrm>
            <a:off x="720000" y="85950"/>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3200" dirty="0"/>
              <a:t>future work</a:t>
            </a:r>
            <a:endParaRPr dirty="0">
              <a:solidFill>
                <a:schemeClr val="tx1"/>
              </a:solidFill>
            </a:endParaRPr>
          </a:p>
        </p:txBody>
      </p:sp>
      <p:sp>
        <p:nvSpPr>
          <p:cNvPr id="15" name="Google Shape;619;p45">
            <a:extLst>
              <a:ext uri="{FF2B5EF4-FFF2-40B4-BE49-F238E27FC236}">
                <a16:creationId xmlns:a16="http://schemas.microsoft.com/office/drawing/2014/main" id="{D61C3919-76F0-087A-2D0A-54983A4CA040}"/>
              </a:ext>
            </a:extLst>
          </p:cNvPr>
          <p:cNvSpPr txBox="1">
            <a:spLocks/>
          </p:cNvSpPr>
          <p:nvPr/>
        </p:nvSpPr>
        <p:spPr>
          <a:xfrm>
            <a:off x="3485595" y="-875700"/>
            <a:ext cx="2363999" cy="87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Inter"/>
              <a:buNone/>
              <a:defRPr sz="4500" b="1" i="0" u="none" strike="noStrike" cap="none">
                <a:solidFill>
                  <a:schemeClr val="dk1"/>
                </a:solidFill>
                <a:latin typeface="Inter"/>
                <a:ea typeface="Inter"/>
                <a:cs typeface="Inter"/>
                <a:sym typeface="Inter"/>
              </a:defRPr>
            </a:lvl1pPr>
            <a:lvl2pPr marR="0" lvl="1"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2pPr>
            <a:lvl3pPr marR="0" lvl="2"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3pPr>
            <a:lvl4pPr marR="0" lvl="3"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4pPr>
            <a:lvl5pPr marR="0" lvl="4"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5pPr>
            <a:lvl6pPr marR="0" lvl="5"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6pPr>
            <a:lvl7pPr marR="0" lvl="6"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7pPr>
            <a:lvl8pPr marR="0" lvl="7"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8pPr>
            <a:lvl9pPr marR="0" lvl="8"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9pPr>
          </a:lstStyle>
          <a:p>
            <a:pPr algn="l"/>
            <a:r>
              <a:rPr lang="en-US" dirty="0"/>
              <a:t>Thanks</a:t>
            </a:r>
          </a:p>
        </p:txBody>
      </p:sp>
      <p:sp>
        <p:nvSpPr>
          <p:cNvPr id="4" name="Rectangle 3">
            <a:extLst>
              <a:ext uri="{FF2B5EF4-FFF2-40B4-BE49-F238E27FC236}">
                <a16:creationId xmlns:a16="http://schemas.microsoft.com/office/drawing/2014/main" id="{8C3D6540-DDC6-FDD4-0BAA-DF35A389F73E}"/>
              </a:ext>
            </a:extLst>
          </p:cNvPr>
          <p:cNvSpPr>
            <a:spLocks noChangeArrowheads="1"/>
          </p:cNvSpPr>
          <p:nvPr/>
        </p:nvSpPr>
        <p:spPr bwMode="auto">
          <a:xfrm>
            <a:off x="366350" y="658650"/>
            <a:ext cx="8411300" cy="433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Pipeline Integration</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Connect quadrant detection, enumeration, segmentation, and disease detection into a unified end-to-end workflow</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Automate data flow across all models to reduce inconsistencies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endParaRP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Explainable AI (XAI)</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Integrate saliency maps and activation visualizations to improve transparency</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Help clinicians understand </a:t>
            </a:r>
            <a:r>
              <a:rPr kumimoji="0" lang="en-US" altLang="en-US" b="1" i="1" u="none" strike="noStrike" cap="none" normalizeH="0" baseline="0" dirty="0">
                <a:ln>
                  <a:noFill/>
                </a:ln>
                <a:solidFill>
                  <a:srgbClr val="434343"/>
                </a:solidFill>
                <a:effectLst/>
                <a:latin typeface="Inter" panose="020B0604020202020204" charset="0"/>
                <a:ea typeface="Inter" panose="020B0604020202020204" charset="0"/>
              </a:rPr>
              <a:t>why</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 a diagnosis is made</a:t>
            </a:r>
          </a:p>
          <a:p>
            <a:pPr lvl="0" eaLnBrk="0" fontAlgn="base" hangingPunct="0">
              <a:spcBef>
                <a:spcPct val="0"/>
              </a:spcBef>
              <a:spcAft>
                <a:spcPct val="0"/>
              </a:spcAft>
              <a:buClrTx/>
            </a:pPr>
            <a:endParaRPr lang="en-US" sz="1800" dirty="0">
              <a:solidFill>
                <a:schemeClr val="bg2"/>
              </a:solidFill>
              <a:latin typeface="Inter" panose="020B0604020202020204" charset="0"/>
              <a:ea typeface="Inter" panose="020B0604020202020204" charset="0"/>
            </a:endParaRP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Dataset &amp; Model Enhancements</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Expand dataset with more diverse cases and additional disease categories</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Explore semi-supervised learning to leverage partially labeled data</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Investigate lightweight/optimized models for faster inference</a:t>
            </a:r>
          </a:p>
          <a:p>
            <a:pPr lvl="0" eaLnBrk="0" fontAlgn="base" hangingPunct="0">
              <a:spcBef>
                <a:spcPct val="0"/>
              </a:spcBef>
              <a:spcAft>
                <a:spcPct val="0"/>
              </a:spcAft>
              <a:buClrTx/>
            </a:pPr>
            <a:endParaRPr lang="en-US" sz="1800" dirty="0">
              <a:solidFill>
                <a:schemeClr val="bg2"/>
              </a:solidFill>
              <a:latin typeface="Inter" panose="020B0604020202020204" charset="0"/>
              <a:ea typeface="Inter" panose="020B0604020202020204" charset="0"/>
            </a:endParaRPr>
          </a:p>
          <a:p>
            <a:pPr lvl="0" eaLnBrk="0" fontAlgn="base" hangingPunct="0">
              <a:spcBef>
                <a:spcPct val="0"/>
              </a:spcBef>
              <a:spcAft>
                <a:spcPct val="0"/>
              </a:spcAft>
              <a:buClrTx/>
            </a:pPr>
            <a:r>
              <a:rPr lang="en-US" sz="1800" dirty="0">
                <a:solidFill>
                  <a:schemeClr val="bg2"/>
                </a:solidFill>
                <a:latin typeface="Inter" panose="020B0604020202020204" charset="0"/>
                <a:ea typeface="Inter" panose="020B0604020202020204" charset="0"/>
              </a:rPr>
              <a:t>•</a:t>
            </a:r>
            <a:r>
              <a:rPr lang="en-US" dirty="0">
                <a:solidFill>
                  <a:schemeClr val="bg2"/>
                </a:solidFill>
                <a:latin typeface="Inter" panose="020B0604020202020204" charset="0"/>
                <a:ea typeface="Inter" panose="020B0604020202020204" charset="0"/>
              </a:rPr>
              <a:t>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Deployment &amp; Clinical Integration</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Develop a GUI for real-time clinical use</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Integrate outputs into EHR/HIS systems for streamlined workflow</a:t>
            </a:r>
          </a:p>
          <a:p>
            <a:pPr lvl="0" eaLnBrk="0" fontAlgn="base" hangingPunct="0">
              <a:spcBef>
                <a:spcPct val="0"/>
              </a:spcBef>
              <a:spcAft>
                <a:spcPct val="0"/>
              </a:spcAft>
              <a:buClrTx/>
            </a:pPr>
            <a:r>
              <a:rPr lang="en-US" dirty="0">
                <a:solidFill>
                  <a:schemeClr val="bg2"/>
                </a:solidFill>
                <a:latin typeface="Inter" panose="020B0604020202020204" charset="0"/>
                <a:ea typeface="Inter" panose="020B0604020202020204" charset="0"/>
              </a:rPr>
              <a:t>  • </a:t>
            </a:r>
            <a:r>
              <a:rPr kumimoji="0" lang="en-US" altLang="en-US" b="1" i="0" u="none" strike="noStrike" cap="none" normalizeH="0" baseline="0" dirty="0">
                <a:ln>
                  <a:noFill/>
                </a:ln>
                <a:solidFill>
                  <a:srgbClr val="434343"/>
                </a:solidFill>
                <a:effectLst/>
                <a:latin typeface="Inter" panose="020B0604020202020204" charset="0"/>
                <a:ea typeface="Inter" panose="020B0604020202020204" charset="0"/>
              </a:rPr>
              <a:t>Explore cloud and mobile deployment for tele-dentistry applications</a:t>
            </a:r>
          </a:p>
        </p:txBody>
      </p:sp>
    </p:spTree>
    <p:extLst>
      <p:ext uri="{BB962C8B-B14F-4D97-AF65-F5344CB8AC3E}">
        <p14:creationId xmlns:p14="http://schemas.microsoft.com/office/powerpoint/2010/main" val="21397199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0">
          <a:extLst>
            <a:ext uri="{FF2B5EF4-FFF2-40B4-BE49-F238E27FC236}">
              <a16:creationId xmlns:a16="http://schemas.microsoft.com/office/drawing/2014/main" id="{DB63CF0C-FA68-3969-BE62-0C4053D538BD}"/>
            </a:ext>
          </a:extLst>
        </p:cNvPr>
        <p:cNvGrpSpPr/>
        <p:nvPr/>
      </p:nvGrpSpPr>
      <p:grpSpPr>
        <a:xfrm>
          <a:off x="0" y="0"/>
          <a:ext cx="0" cy="0"/>
          <a:chOff x="0" y="0"/>
          <a:chExt cx="0" cy="0"/>
        </a:xfrm>
      </p:grpSpPr>
      <p:sp>
        <p:nvSpPr>
          <p:cNvPr id="372" name="Google Shape;372;p31">
            <a:extLst>
              <a:ext uri="{FF2B5EF4-FFF2-40B4-BE49-F238E27FC236}">
                <a16:creationId xmlns:a16="http://schemas.microsoft.com/office/drawing/2014/main" id="{2F37BA8D-0AFA-00C6-FA49-E2F5D579B06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Introduction</a:t>
            </a:r>
            <a:endParaRPr dirty="0"/>
          </a:p>
        </p:txBody>
      </p:sp>
      <p:sp>
        <p:nvSpPr>
          <p:cNvPr id="5" name="TextBox 4">
            <a:extLst>
              <a:ext uri="{FF2B5EF4-FFF2-40B4-BE49-F238E27FC236}">
                <a16:creationId xmlns:a16="http://schemas.microsoft.com/office/drawing/2014/main" id="{9EA02B8D-54EF-0811-6831-CCD993FC7EEC}"/>
              </a:ext>
            </a:extLst>
          </p:cNvPr>
          <p:cNvSpPr txBox="1"/>
          <p:nvPr/>
        </p:nvSpPr>
        <p:spPr>
          <a:xfrm>
            <a:off x="720000" y="1232922"/>
            <a:ext cx="7852500" cy="3191836"/>
          </a:xfrm>
          <a:prstGeom prst="rect">
            <a:avLst/>
          </a:prstGeom>
          <a:noFill/>
        </p:spPr>
        <p:txBody>
          <a:bodyPr wrap="square">
            <a:spAutoFit/>
          </a:bodyPr>
          <a:lstStyle/>
          <a:p>
            <a:pPr algn="just">
              <a:lnSpc>
                <a:spcPct val="125000"/>
              </a:lnSpc>
            </a:pPr>
            <a:r>
              <a:rPr lang="en-US" dirty="0">
                <a:latin typeface="Inter" panose="020B0604020202020204" charset="0"/>
                <a:ea typeface="Inter" panose="020B0604020202020204" charset="0"/>
              </a:rPr>
              <a:t>The </a:t>
            </a:r>
            <a:r>
              <a:rPr lang="en-US" b="1" dirty="0">
                <a:solidFill>
                  <a:schemeClr val="tx2">
                    <a:lumMod val="75000"/>
                  </a:schemeClr>
                </a:solidFill>
                <a:latin typeface="Inter" panose="020B0604020202020204" charset="0"/>
                <a:ea typeface="Inter" panose="020B0604020202020204" charset="0"/>
              </a:rPr>
              <a:t>Dentelligence</a:t>
            </a:r>
            <a:r>
              <a:rPr lang="en-US" dirty="0">
                <a:latin typeface="Inter" panose="020B0604020202020204" charset="0"/>
                <a:ea typeface="Inter" panose="020B0604020202020204" charset="0"/>
              </a:rPr>
              <a:t> System is an advanced AI-powered diagnostic tool designed to analyze panoramic dental X-ray images. As medical imaging becomes increasingly essential in dentistry, clinicians face challenges such as image overload, diagnostic delays, and inconsistency in interpretation. </a:t>
            </a:r>
            <a:r>
              <a:rPr lang="en-US" b="1" dirty="0">
                <a:solidFill>
                  <a:schemeClr val="tx2">
                    <a:lumMod val="75000"/>
                  </a:schemeClr>
                </a:solidFill>
                <a:latin typeface="Inter" panose="020B0604020202020204" charset="0"/>
                <a:ea typeface="Inter" panose="020B0604020202020204" charset="0"/>
              </a:rPr>
              <a:t>Dentelligence</a:t>
            </a:r>
            <a:r>
              <a:rPr lang="en-US" dirty="0">
                <a:latin typeface="Inter" panose="020B0604020202020204" charset="0"/>
                <a:ea typeface="Inter" panose="020B0604020202020204" charset="0"/>
              </a:rPr>
              <a:t> addresses these issues by automating the detection, segmentation, and classification of abnormal teeth using state-of-the-art deep learning models. </a:t>
            </a:r>
          </a:p>
          <a:p>
            <a:endParaRPr lang="en-US" dirty="0">
              <a:latin typeface="Inter" panose="020B0604020202020204" charset="0"/>
              <a:ea typeface="Inter" panose="020B0604020202020204" charset="0"/>
            </a:endParaRPr>
          </a:p>
          <a:p>
            <a:endParaRPr lang="en-US" dirty="0">
              <a:latin typeface="Inter" panose="020B0604020202020204" charset="0"/>
              <a:ea typeface="Inter" panose="020B0604020202020204" charset="0"/>
            </a:endParaRPr>
          </a:p>
          <a:p>
            <a:pPr algn="just">
              <a:lnSpc>
                <a:spcPct val="125000"/>
              </a:lnSpc>
            </a:pPr>
            <a:r>
              <a:rPr lang="en-US" dirty="0">
                <a:latin typeface="Inter" panose="020B0604020202020204" charset="0"/>
                <a:ea typeface="Inter" panose="020B0604020202020204" charset="0"/>
              </a:rPr>
              <a:t>The system delivers real-time visual and structured outputs, facilitating faster and more reliable diagnoses. It adopts the Fédération </a:t>
            </a:r>
            <a:r>
              <a:rPr lang="en-US" dirty="0" err="1">
                <a:latin typeface="Inter" panose="020B0604020202020204" charset="0"/>
                <a:ea typeface="Inter" panose="020B0604020202020204" charset="0"/>
              </a:rPr>
              <a:t>Dentaire</a:t>
            </a:r>
            <a:r>
              <a:rPr lang="en-US" dirty="0">
                <a:latin typeface="Inter" panose="020B0604020202020204" charset="0"/>
                <a:ea typeface="Inter" panose="020B0604020202020204" charset="0"/>
              </a:rPr>
              <a:t> </a:t>
            </a:r>
            <a:r>
              <a:rPr lang="en-US" dirty="0" err="1">
                <a:latin typeface="Inter" panose="020B0604020202020204" charset="0"/>
                <a:ea typeface="Inter" panose="020B0604020202020204" charset="0"/>
              </a:rPr>
              <a:t>Internationale</a:t>
            </a:r>
            <a:r>
              <a:rPr lang="en-US" dirty="0">
                <a:latin typeface="Inter" panose="020B0604020202020204" charset="0"/>
                <a:ea typeface="Inter" panose="020B0604020202020204" charset="0"/>
              </a:rPr>
              <a:t> (FDI) notation, ensuring global compatibility in dental reporting and making it suitable for both clinical use and dental education.</a:t>
            </a:r>
          </a:p>
        </p:txBody>
      </p:sp>
      <p:sp>
        <p:nvSpPr>
          <p:cNvPr id="8" name="Google Shape;5651;p60">
            <a:extLst>
              <a:ext uri="{FF2B5EF4-FFF2-40B4-BE49-F238E27FC236}">
                <a16:creationId xmlns:a16="http://schemas.microsoft.com/office/drawing/2014/main" id="{426FA1E2-AAD8-A28C-FD21-B6A07083866C}"/>
              </a:ext>
            </a:extLst>
          </p:cNvPr>
          <p:cNvSpPr/>
          <p:nvPr/>
        </p:nvSpPr>
        <p:spPr>
          <a:xfrm>
            <a:off x="520046" y="1323071"/>
            <a:ext cx="209594" cy="205353"/>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5651;p60">
            <a:extLst>
              <a:ext uri="{FF2B5EF4-FFF2-40B4-BE49-F238E27FC236}">
                <a16:creationId xmlns:a16="http://schemas.microsoft.com/office/drawing/2014/main" id="{C5E78DB5-09CE-EA44-5927-96F4CD87B192}"/>
              </a:ext>
            </a:extLst>
          </p:cNvPr>
          <p:cNvSpPr/>
          <p:nvPr/>
        </p:nvSpPr>
        <p:spPr>
          <a:xfrm>
            <a:off x="551355" y="3353050"/>
            <a:ext cx="209594" cy="205353"/>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extBox 2">
            <a:extLst>
              <a:ext uri="{FF2B5EF4-FFF2-40B4-BE49-F238E27FC236}">
                <a16:creationId xmlns:a16="http://schemas.microsoft.com/office/drawing/2014/main" id="{B5B2ED4E-9861-EB25-F2E0-AF08B3F21CCE}"/>
              </a:ext>
            </a:extLst>
          </p:cNvPr>
          <p:cNvSpPr txBox="1"/>
          <p:nvPr/>
        </p:nvSpPr>
        <p:spPr>
          <a:xfrm>
            <a:off x="166914" y="-714030"/>
            <a:ext cx="2567940" cy="553998"/>
          </a:xfrm>
          <a:prstGeom prst="rect">
            <a:avLst/>
          </a:prstGeom>
          <a:noFill/>
        </p:spPr>
        <p:txBody>
          <a:bodyPr wrap="square">
            <a:spAutoFit/>
          </a:bodyPr>
          <a:lstStyle/>
          <a:p>
            <a:r>
              <a:rPr lang="en-US" sz="3000" b="1" dirty="0">
                <a:solidFill>
                  <a:srgbClr val="434343"/>
                </a:solidFill>
                <a:latin typeface="Inter" panose="020B0604020202020204" charset="0"/>
                <a:ea typeface="Inter" panose="020B0604020202020204" charset="0"/>
              </a:rPr>
              <a:t>FDI Notation</a:t>
            </a:r>
          </a:p>
        </p:txBody>
      </p:sp>
    </p:spTree>
    <p:extLst>
      <p:ext uri="{BB962C8B-B14F-4D97-AF65-F5344CB8AC3E}">
        <p14:creationId xmlns:p14="http://schemas.microsoft.com/office/powerpoint/2010/main" val="41468857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619;p45">
            <a:extLst>
              <a:ext uri="{FF2B5EF4-FFF2-40B4-BE49-F238E27FC236}">
                <a16:creationId xmlns:a16="http://schemas.microsoft.com/office/drawing/2014/main" id="{B59421E9-869F-3341-5B82-C4658C058A8B}"/>
              </a:ext>
            </a:extLst>
          </p:cNvPr>
          <p:cNvSpPr txBox="1">
            <a:spLocks/>
          </p:cNvSpPr>
          <p:nvPr/>
        </p:nvSpPr>
        <p:spPr>
          <a:xfrm>
            <a:off x="3389998" y="593088"/>
            <a:ext cx="2363999" cy="87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Inter"/>
              <a:buNone/>
              <a:defRPr sz="4500" b="1" i="0" u="none" strike="noStrike" cap="none">
                <a:solidFill>
                  <a:schemeClr val="dk1"/>
                </a:solidFill>
                <a:latin typeface="Inter"/>
                <a:ea typeface="Inter"/>
                <a:cs typeface="Inter"/>
                <a:sym typeface="Inter"/>
              </a:defRPr>
            </a:lvl1pPr>
            <a:lvl2pPr marR="0" lvl="1"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2pPr>
            <a:lvl3pPr marR="0" lvl="2"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3pPr>
            <a:lvl4pPr marR="0" lvl="3"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4pPr>
            <a:lvl5pPr marR="0" lvl="4"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5pPr>
            <a:lvl6pPr marR="0" lvl="5"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6pPr>
            <a:lvl7pPr marR="0" lvl="6"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7pPr>
            <a:lvl8pPr marR="0" lvl="7"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8pPr>
            <a:lvl9pPr marR="0" lvl="8" algn="ctr" rtl="0">
              <a:lnSpc>
                <a:spcPct val="100000"/>
              </a:lnSpc>
              <a:spcBef>
                <a:spcPts val="0"/>
              </a:spcBef>
              <a:spcAft>
                <a:spcPts val="0"/>
              </a:spcAft>
              <a:buClr>
                <a:schemeClr val="dk1"/>
              </a:buClr>
              <a:buSzPts val="3600"/>
              <a:buFont typeface="Inter"/>
              <a:buNone/>
              <a:defRPr sz="3600" b="0" i="0" u="none" strike="noStrike" cap="none">
                <a:solidFill>
                  <a:schemeClr val="dk1"/>
                </a:solidFill>
                <a:latin typeface="Inter"/>
                <a:ea typeface="Inter"/>
                <a:cs typeface="Inter"/>
                <a:sym typeface="Inter"/>
              </a:defRPr>
            </a:lvl9pPr>
          </a:lstStyle>
          <a:p>
            <a:pPr algn="l"/>
            <a:r>
              <a:rPr lang="en-US" dirty="0"/>
              <a:t>Thanks</a:t>
            </a:r>
          </a:p>
        </p:txBody>
      </p:sp>
      <p:sp>
        <p:nvSpPr>
          <p:cNvPr id="8" name="TextBox 7">
            <a:extLst>
              <a:ext uri="{FF2B5EF4-FFF2-40B4-BE49-F238E27FC236}">
                <a16:creationId xmlns:a16="http://schemas.microsoft.com/office/drawing/2014/main" id="{726CDCF0-CD4A-0090-1290-C5D9007BDFD5}"/>
              </a:ext>
            </a:extLst>
          </p:cNvPr>
          <p:cNvSpPr txBox="1"/>
          <p:nvPr/>
        </p:nvSpPr>
        <p:spPr>
          <a:xfrm>
            <a:off x="1111245" y="1468788"/>
            <a:ext cx="6921504" cy="2893100"/>
          </a:xfrm>
          <a:prstGeom prst="rect">
            <a:avLst/>
          </a:prstGeom>
          <a:noFill/>
        </p:spPr>
        <p:txBody>
          <a:bodyPr wrap="square">
            <a:spAutoFit/>
          </a:bodyPr>
          <a:lstStyle/>
          <a:p>
            <a:pPr algn="ctr">
              <a:buNone/>
            </a:pPr>
            <a:r>
              <a:rPr lang="en-US" sz="1800" b="1" dirty="0">
                <a:solidFill>
                  <a:schemeClr val="tx2">
                    <a:lumMod val="75000"/>
                  </a:schemeClr>
                </a:solidFill>
                <a:latin typeface="Inter" panose="020B0604020202020204" charset="0"/>
                <a:ea typeface="Inter" panose="020B0604020202020204" charset="0"/>
              </a:rPr>
              <a:t>Presented by</a:t>
            </a:r>
            <a:endParaRPr lang="en-US" sz="1800" dirty="0">
              <a:solidFill>
                <a:schemeClr val="tx2">
                  <a:lumMod val="75000"/>
                </a:schemeClr>
              </a:solidFill>
              <a:latin typeface="Inter" panose="020B0604020202020204" charset="0"/>
              <a:ea typeface="Inter" panose="020B0604020202020204" charset="0"/>
            </a:endParaRPr>
          </a:p>
          <a:p>
            <a:pPr algn="ctr">
              <a:buClr>
                <a:schemeClr val="bg2"/>
              </a:buClr>
            </a:pPr>
            <a:r>
              <a:rPr lang="en-US" sz="1600" b="1" dirty="0">
                <a:solidFill>
                  <a:schemeClr val="tx2"/>
                </a:solidFill>
                <a:latin typeface="Inter" panose="020B0604020202020204" charset="0"/>
                <a:ea typeface="Inter" panose="020B0604020202020204" charset="0"/>
              </a:rPr>
              <a:t>M</a:t>
            </a:r>
            <a:r>
              <a:rPr lang="en-US" sz="1600" b="1" dirty="0">
                <a:solidFill>
                  <a:srgbClr val="434343"/>
                </a:solidFill>
                <a:latin typeface="Inter" panose="020B0604020202020204" charset="0"/>
                <a:ea typeface="Inter" panose="020B0604020202020204" charset="0"/>
              </a:rPr>
              <a:t>ohammad Ismail</a:t>
            </a:r>
          </a:p>
          <a:p>
            <a:pPr algn="ctr">
              <a:buClr>
                <a:schemeClr val="bg2"/>
              </a:buClr>
            </a:pPr>
            <a:r>
              <a:rPr lang="en-US" sz="1600" b="1" dirty="0" err="1">
                <a:solidFill>
                  <a:schemeClr val="tx2"/>
                </a:solidFill>
                <a:latin typeface="Inter" panose="020B0604020202020204" charset="0"/>
                <a:ea typeface="Inter" panose="020B0604020202020204" charset="0"/>
              </a:rPr>
              <a:t>J</a:t>
            </a:r>
            <a:r>
              <a:rPr lang="en-US" sz="1600" b="1" dirty="0" err="1">
                <a:solidFill>
                  <a:srgbClr val="434343"/>
                </a:solidFill>
                <a:latin typeface="Inter" panose="020B0604020202020204" charset="0"/>
                <a:ea typeface="Inter" panose="020B0604020202020204" charset="0"/>
              </a:rPr>
              <a:t>ullnar</a:t>
            </a:r>
            <a:r>
              <a:rPr lang="en-US" sz="1600" b="1" dirty="0">
                <a:solidFill>
                  <a:srgbClr val="434343"/>
                </a:solidFill>
                <a:latin typeface="Inter" panose="020B0604020202020204" charset="0"/>
                <a:ea typeface="Inter" panose="020B0604020202020204" charset="0"/>
              </a:rPr>
              <a:t> Radwan</a:t>
            </a:r>
          </a:p>
          <a:p>
            <a:pPr algn="ctr">
              <a:buClr>
                <a:schemeClr val="bg2"/>
              </a:buClr>
            </a:pPr>
            <a:r>
              <a:rPr lang="en-US" sz="1600" b="1" dirty="0">
                <a:solidFill>
                  <a:schemeClr val="tx2"/>
                </a:solidFill>
                <a:latin typeface="Inter" panose="020B0604020202020204" charset="0"/>
                <a:ea typeface="Inter" panose="020B0604020202020204" charset="0"/>
              </a:rPr>
              <a:t>R</a:t>
            </a:r>
            <a:r>
              <a:rPr lang="en-US" sz="1600" b="1" dirty="0">
                <a:solidFill>
                  <a:srgbClr val="434343"/>
                </a:solidFill>
                <a:latin typeface="Inter" panose="020B0604020202020204" charset="0"/>
                <a:ea typeface="Inter" panose="020B0604020202020204" charset="0"/>
              </a:rPr>
              <a:t>ama </a:t>
            </a:r>
            <a:r>
              <a:rPr lang="en-US" sz="1600" b="1" dirty="0" err="1">
                <a:solidFill>
                  <a:srgbClr val="434343"/>
                </a:solidFill>
                <a:latin typeface="Inter" panose="020B0604020202020204" charset="0"/>
                <a:ea typeface="Inter" panose="020B0604020202020204" charset="0"/>
              </a:rPr>
              <a:t>AlHiyari</a:t>
            </a:r>
            <a:endParaRPr lang="en-US" sz="1600" b="1" dirty="0">
              <a:solidFill>
                <a:srgbClr val="434343"/>
              </a:solidFill>
              <a:latin typeface="Inter" panose="020B0604020202020204" charset="0"/>
              <a:ea typeface="Inter" panose="020B0604020202020204" charset="0"/>
            </a:endParaRPr>
          </a:p>
          <a:p>
            <a:pPr algn="ctr">
              <a:buClr>
                <a:schemeClr val="bg2"/>
              </a:buClr>
            </a:pPr>
            <a:endParaRPr lang="en-US" sz="1600" dirty="0">
              <a:latin typeface="Inter" panose="020B0604020202020204" charset="0"/>
              <a:ea typeface="Inter" panose="020B0604020202020204" charset="0"/>
            </a:endParaRPr>
          </a:p>
          <a:p>
            <a:pPr algn="ctr">
              <a:buNone/>
            </a:pPr>
            <a:r>
              <a:rPr lang="en-US" sz="1800" b="1" dirty="0">
                <a:solidFill>
                  <a:schemeClr val="tx2">
                    <a:lumMod val="75000"/>
                  </a:schemeClr>
                </a:solidFill>
                <a:latin typeface="Inter" panose="020B0604020202020204" charset="0"/>
                <a:ea typeface="Inter" panose="020B0604020202020204" charset="0"/>
              </a:rPr>
              <a:t>Supervised by</a:t>
            </a:r>
            <a:br>
              <a:rPr lang="en-US" sz="1600" dirty="0">
                <a:latin typeface="Inter" panose="020B0604020202020204" charset="0"/>
                <a:ea typeface="Inter" panose="020B0604020202020204" charset="0"/>
              </a:rPr>
            </a:br>
            <a:r>
              <a:rPr lang="en-US" sz="1600" b="1" dirty="0">
                <a:solidFill>
                  <a:srgbClr val="434343"/>
                </a:solidFill>
                <a:latin typeface="Inter" panose="020B0604020202020204" charset="0"/>
                <a:ea typeface="Inter" panose="020B0604020202020204" charset="0"/>
              </a:rPr>
              <a:t>Dr. </a:t>
            </a:r>
            <a:r>
              <a:rPr lang="en-US" sz="1600" b="1" dirty="0">
                <a:solidFill>
                  <a:schemeClr val="tx2"/>
                </a:solidFill>
                <a:latin typeface="Inter" panose="020B0604020202020204" charset="0"/>
                <a:ea typeface="Inter" panose="020B0604020202020204" charset="0"/>
              </a:rPr>
              <a:t>W</a:t>
            </a:r>
            <a:r>
              <a:rPr lang="en-US" sz="1600" b="1" dirty="0">
                <a:solidFill>
                  <a:srgbClr val="434343"/>
                </a:solidFill>
                <a:latin typeface="Inter" panose="020B0604020202020204" charset="0"/>
                <a:ea typeface="Inter" panose="020B0604020202020204" charset="0"/>
              </a:rPr>
              <a:t>afa Zaal Mohammad </a:t>
            </a:r>
            <a:r>
              <a:rPr lang="en-US" sz="1600" b="1" dirty="0" err="1">
                <a:solidFill>
                  <a:srgbClr val="434343"/>
                </a:solidFill>
                <a:latin typeface="Inter" panose="020B0604020202020204" charset="0"/>
                <a:ea typeface="Inter" panose="020B0604020202020204" charset="0"/>
              </a:rPr>
              <a:t>Almaaitah</a:t>
            </a:r>
            <a:endParaRPr lang="en-US" sz="1600" b="1" dirty="0">
              <a:solidFill>
                <a:srgbClr val="434343"/>
              </a:solidFill>
              <a:latin typeface="Inter" panose="020B0604020202020204" charset="0"/>
              <a:ea typeface="Inter" panose="020B0604020202020204" charset="0"/>
            </a:endParaRPr>
          </a:p>
          <a:p>
            <a:pPr algn="ctr">
              <a:buNone/>
            </a:pPr>
            <a:endParaRPr lang="en-US" sz="1600" b="1" dirty="0">
              <a:latin typeface="Inter" panose="020B0604020202020204" charset="0"/>
              <a:ea typeface="Inter" panose="020B0604020202020204" charset="0"/>
            </a:endParaRPr>
          </a:p>
          <a:p>
            <a:pPr algn="ctr"/>
            <a:r>
              <a:rPr lang="en-US" sz="1800" b="1" dirty="0">
                <a:solidFill>
                  <a:schemeClr val="tx2">
                    <a:lumMod val="75000"/>
                  </a:schemeClr>
                </a:solidFill>
                <a:latin typeface="Inter" panose="020B0604020202020204" charset="0"/>
                <a:ea typeface="Inter" panose="020B0604020202020204" charset="0"/>
              </a:rPr>
              <a:t>Al-Balqa Applied University</a:t>
            </a:r>
            <a:br>
              <a:rPr lang="en-US" sz="1600" b="1" dirty="0">
                <a:latin typeface="Inter" panose="020B0604020202020204" charset="0"/>
                <a:ea typeface="Inter" panose="020B0604020202020204" charset="0"/>
              </a:rPr>
            </a:br>
            <a:r>
              <a:rPr lang="en-US" sz="1600" b="1" dirty="0">
                <a:solidFill>
                  <a:srgbClr val="434343"/>
                </a:solidFill>
                <a:latin typeface="Inter" panose="020B0604020202020204" charset="0"/>
                <a:ea typeface="Inter" panose="020B0604020202020204" charset="0"/>
              </a:rPr>
              <a:t>Faculty of Artificial Intelligence – Autonomous Systems Department</a:t>
            </a:r>
            <a:br>
              <a:rPr lang="en-US" sz="1600" b="1" dirty="0">
                <a:solidFill>
                  <a:srgbClr val="434343"/>
                </a:solidFill>
                <a:latin typeface="Inter" panose="020B0604020202020204" charset="0"/>
                <a:ea typeface="Inter" panose="020B0604020202020204" charset="0"/>
              </a:rPr>
            </a:br>
            <a:r>
              <a:rPr lang="en-MY" b="1" dirty="0">
                <a:solidFill>
                  <a:srgbClr val="434343"/>
                </a:solidFill>
                <a:latin typeface="Inter" panose="020B0604020202020204" charset="0"/>
                <a:ea typeface="Inter" panose="020B0604020202020204" charset="0"/>
              </a:rPr>
              <a:t>August</a:t>
            </a:r>
            <a:r>
              <a:rPr lang="en-US" sz="1600" b="1" dirty="0">
                <a:solidFill>
                  <a:srgbClr val="434343"/>
                </a:solidFill>
                <a:latin typeface="Inter" panose="020B0604020202020204" charset="0"/>
                <a:ea typeface="Inter" panose="020B0604020202020204" charset="0"/>
              </a:rPr>
              <a:t> 2025</a:t>
            </a:r>
          </a:p>
        </p:txBody>
      </p:sp>
    </p:spTree>
    <p:extLst>
      <p:ext uri="{BB962C8B-B14F-4D97-AF65-F5344CB8AC3E}">
        <p14:creationId xmlns:p14="http://schemas.microsoft.com/office/powerpoint/2010/main" val="1582129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FB28D08D-7285-7A10-621C-9C567564DA70}"/>
            </a:ext>
          </a:extLst>
        </p:cNvPr>
        <p:cNvGrpSpPr/>
        <p:nvPr/>
      </p:nvGrpSpPr>
      <p:grpSpPr>
        <a:xfrm>
          <a:off x="0" y="0"/>
          <a:ext cx="0" cy="0"/>
          <a:chOff x="0" y="0"/>
          <a:chExt cx="0" cy="0"/>
        </a:xfrm>
      </p:grpSpPr>
      <p:sp>
        <p:nvSpPr>
          <p:cNvPr id="327" name="Google Shape;327;p28">
            <a:extLst>
              <a:ext uri="{FF2B5EF4-FFF2-40B4-BE49-F238E27FC236}">
                <a16:creationId xmlns:a16="http://schemas.microsoft.com/office/drawing/2014/main" id="{9BA616BA-8901-1CB2-2205-6E995474D603}"/>
              </a:ext>
            </a:extLst>
          </p:cNvPr>
          <p:cNvSpPr txBox="1">
            <a:spLocks noGrp="1"/>
          </p:cNvSpPr>
          <p:nvPr>
            <p:ph type="title" idx="4"/>
          </p:nvPr>
        </p:nvSpPr>
        <p:spPr>
          <a:xfrm>
            <a:off x="9309185" y="3722557"/>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32" name="Google Shape;332;p28">
            <a:extLst>
              <a:ext uri="{FF2B5EF4-FFF2-40B4-BE49-F238E27FC236}">
                <a16:creationId xmlns:a16="http://schemas.microsoft.com/office/drawing/2014/main" id="{528B3C88-F3EA-27EB-2EE7-ECF8FD3A03F9}"/>
              </a:ext>
            </a:extLst>
          </p:cNvPr>
          <p:cNvSpPr txBox="1">
            <a:spLocks noGrp="1"/>
          </p:cNvSpPr>
          <p:nvPr>
            <p:ph type="subTitle" idx="8"/>
          </p:nvPr>
        </p:nvSpPr>
        <p:spPr>
          <a:xfrm>
            <a:off x="-2941334" y="3722557"/>
            <a:ext cx="2941334" cy="63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2000" dirty="0"/>
              <a:t>Problem Statement</a:t>
            </a:r>
            <a:endParaRPr sz="2000" dirty="0"/>
          </a:p>
        </p:txBody>
      </p:sp>
      <p:grpSp>
        <p:nvGrpSpPr>
          <p:cNvPr id="24" name="Google Shape;356;p30">
            <a:extLst>
              <a:ext uri="{FF2B5EF4-FFF2-40B4-BE49-F238E27FC236}">
                <a16:creationId xmlns:a16="http://schemas.microsoft.com/office/drawing/2014/main" id="{C3A39234-F443-9261-9085-58A825477222}"/>
              </a:ext>
            </a:extLst>
          </p:cNvPr>
          <p:cNvGrpSpPr/>
          <p:nvPr/>
        </p:nvGrpSpPr>
        <p:grpSpPr>
          <a:xfrm>
            <a:off x="2831700" y="0"/>
            <a:ext cx="3481037" cy="792026"/>
            <a:chOff x="-131" y="100"/>
            <a:chExt cx="9143781" cy="534900"/>
          </a:xfrm>
        </p:grpSpPr>
        <p:sp>
          <p:nvSpPr>
            <p:cNvPr id="25" name="Google Shape;357;p30">
              <a:extLst>
                <a:ext uri="{FF2B5EF4-FFF2-40B4-BE49-F238E27FC236}">
                  <a16:creationId xmlns:a16="http://schemas.microsoft.com/office/drawing/2014/main" id="{84B17B21-B615-B19A-34E9-993C8DEA97C3}"/>
                </a:ext>
              </a:extLst>
            </p:cNvPr>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58;p30">
              <a:extLst>
                <a:ext uri="{FF2B5EF4-FFF2-40B4-BE49-F238E27FC236}">
                  <a16:creationId xmlns:a16="http://schemas.microsoft.com/office/drawing/2014/main" id="{B50D4FC6-F8E4-C68A-09D6-BFF09E633630}"/>
                </a:ext>
              </a:extLst>
            </p:cNvPr>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59;p30">
              <a:extLst>
                <a:ext uri="{FF2B5EF4-FFF2-40B4-BE49-F238E27FC236}">
                  <a16:creationId xmlns:a16="http://schemas.microsoft.com/office/drawing/2014/main" id="{25F4BC2F-23F5-FFD6-E99D-17CB2F01EDB6}"/>
                </a:ext>
              </a:extLst>
            </p:cNvPr>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360;p30">
            <a:extLst>
              <a:ext uri="{FF2B5EF4-FFF2-40B4-BE49-F238E27FC236}">
                <a16:creationId xmlns:a16="http://schemas.microsoft.com/office/drawing/2014/main" id="{7EBF0404-9C5A-47D1-1B9F-0D3468C78A77}"/>
              </a:ext>
            </a:extLst>
          </p:cNvPr>
          <p:cNvGrpSpPr/>
          <p:nvPr/>
        </p:nvGrpSpPr>
        <p:grpSpPr>
          <a:xfrm>
            <a:off x="2831700" y="4351474"/>
            <a:ext cx="3481037" cy="792026"/>
            <a:chOff x="-131" y="100"/>
            <a:chExt cx="9143781" cy="534900"/>
          </a:xfrm>
        </p:grpSpPr>
        <p:sp>
          <p:nvSpPr>
            <p:cNvPr id="29" name="Google Shape;361;p30">
              <a:extLst>
                <a:ext uri="{FF2B5EF4-FFF2-40B4-BE49-F238E27FC236}">
                  <a16:creationId xmlns:a16="http://schemas.microsoft.com/office/drawing/2014/main" id="{2D279F0A-76E6-5D45-42A7-F7D9E7D5B594}"/>
                </a:ext>
              </a:extLst>
            </p:cNvPr>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2;p30">
              <a:extLst>
                <a:ext uri="{FF2B5EF4-FFF2-40B4-BE49-F238E27FC236}">
                  <a16:creationId xmlns:a16="http://schemas.microsoft.com/office/drawing/2014/main" id="{411B97F4-9A50-5962-7896-D3040398E830}"/>
                </a:ext>
              </a:extLst>
            </p:cNvPr>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3;p30">
              <a:extLst>
                <a:ext uri="{FF2B5EF4-FFF2-40B4-BE49-F238E27FC236}">
                  <a16:creationId xmlns:a16="http://schemas.microsoft.com/office/drawing/2014/main" id="{A0D6F3A5-6067-FFEE-400E-808063735B2C}"/>
                </a:ext>
              </a:extLst>
            </p:cNvPr>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TextBox 31">
            <a:extLst>
              <a:ext uri="{FF2B5EF4-FFF2-40B4-BE49-F238E27FC236}">
                <a16:creationId xmlns:a16="http://schemas.microsoft.com/office/drawing/2014/main" id="{CF8EF02C-48F9-82F2-9E35-81A72BFEA714}"/>
              </a:ext>
            </a:extLst>
          </p:cNvPr>
          <p:cNvSpPr txBox="1"/>
          <p:nvPr/>
        </p:nvSpPr>
        <p:spPr>
          <a:xfrm>
            <a:off x="638610" y="979312"/>
            <a:ext cx="1674932" cy="369332"/>
          </a:xfrm>
          <a:prstGeom prst="rect">
            <a:avLst/>
          </a:prstGeom>
          <a:noFill/>
        </p:spPr>
        <p:txBody>
          <a:bodyPr wrap="square">
            <a:spAutoFit/>
          </a:bodyPr>
          <a:lstStyle/>
          <a:p>
            <a:r>
              <a:rPr lang="en-US" sz="1800" b="1" dirty="0">
                <a:solidFill>
                  <a:srgbClr val="434343"/>
                </a:solidFill>
                <a:latin typeface="Inter" panose="020B0604020202020204" charset="0"/>
                <a:ea typeface="Inter" panose="020B0604020202020204" charset="0"/>
              </a:rPr>
              <a:t>FDI Notation:</a:t>
            </a:r>
          </a:p>
        </p:txBody>
      </p:sp>
      <p:sp>
        <p:nvSpPr>
          <p:cNvPr id="33" name="Google Shape;5651;p60">
            <a:extLst>
              <a:ext uri="{FF2B5EF4-FFF2-40B4-BE49-F238E27FC236}">
                <a16:creationId xmlns:a16="http://schemas.microsoft.com/office/drawing/2014/main" id="{C2953B0C-9B6E-9CBF-DA2E-F20631DD9CC9}"/>
              </a:ext>
            </a:extLst>
          </p:cNvPr>
          <p:cNvSpPr/>
          <p:nvPr/>
        </p:nvSpPr>
        <p:spPr>
          <a:xfrm>
            <a:off x="429016" y="1061301"/>
            <a:ext cx="209594" cy="205353"/>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TextBox 33">
            <a:extLst>
              <a:ext uri="{FF2B5EF4-FFF2-40B4-BE49-F238E27FC236}">
                <a16:creationId xmlns:a16="http://schemas.microsoft.com/office/drawing/2014/main" id="{EBF1A8E3-D79B-3814-4928-9CF4173AE1EB}"/>
              </a:ext>
            </a:extLst>
          </p:cNvPr>
          <p:cNvSpPr txBox="1"/>
          <p:nvPr/>
        </p:nvSpPr>
        <p:spPr>
          <a:xfrm>
            <a:off x="533813" y="1548089"/>
            <a:ext cx="4142961" cy="2758897"/>
          </a:xfrm>
          <a:prstGeom prst="rect">
            <a:avLst/>
          </a:prstGeom>
          <a:noFill/>
        </p:spPr>
        <p:txBody>
          <a:bodyPr wrap="square">
            <a:spAutoFit/>
          </a:bodyPr>
          <a:lstStyle/>
          <a:p>
            <a:pPr algn="just">
              <a:lnSpc>
                <a:spcPct val="125000"/>
              </a:lnSpc>
            </a:pPr>
            <a:r>
              <a:rPr lang="en-US" dirty="0"/>
              <a:t>The FDI notation system is an international standard for numbering teeth using a two-digit code: the first digit represents the quadrant, and the second indicates the tooth's position. For example, “11” is the upper right central incisor, and “36” is the lower left first molar. </a:t>
            </a:r>
            <a:r>
              <a:rPr lang="en-US" b="1" dirty="0">
                <a:solidFill>
                  <a:schemeClr val="tx2">
                    <a:lumMod val="75000"/>
                  </a:schemeClr>
                </a:solidFill>
              </a:rPr>
              <a:t>Dentelligence</a:t>
            </a:r>
            <a:r>
              <a:rPr lang="en-US" dirty="0"/>
              <a:t> uses this system to ensure standardized, globally understood tooth identification across clinical and educational settings.</a:t>
            </a:r>
          </a:p>
        </p:txBody>
      </p:sp>
      <p:pic>
        <p:nvPicPr>
          <p:cNvPr id="35" name="Picture 34" descr="A chart of teeth with different colors&#10;&#10;AI-generated content may be incorrect.">
            <a:extLst>
              <a:ext uri="{FF2B5EF4-FFF2-40B4-BE49-F238E27FC236}">
                <a16:creationId xmlns:a16="http://schemas.microsoft.com/office/drawing/2014/main" id="{795DDED5-45E8-CD9F-C596-23DBDEC9FC65}"/>
              </a:ext>
            </a:extLst>
          </p:cNvPr>
          <p:cNvPicPr>
            <a:picLocks noChangeAspect="1"/>
          </p:cNvPicPr>
          <p:nvPr/>
        </p:nvPicPr>
        <p:blipFill>
          <a:blip r:embed="rId3"/>
          <a:srcRect b="26220"/>
          <a:stretch/>
        </p:blipFill>
        <p:spPr>
          <a:xfrm>
            <a:off x="4801288" y="1163977"/>
            <a:ext cx="3434884" cy="255213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162126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0">
          <a:extLst>
            <a:ext uri="{FF2B5EF4-FFF2-40B4-BE49-F238E27FC236}">
              <a16:creationId xmlns:a16="http://schemas.microsoft.com/office/drawing/2014/main" id="{A9CA3A04-CACB-AD77-B512-43EC131E2AB4}"/>
            </a:ext>
          </a:extLst>
        </p:cNvPr>
        <p:cNvGrpSpPr/>
        <p:nvPr/>
      </p:nvGrpSpPr>
      <p:grpSpPr>
        <a:xfrm>
          <a:off x="0" y="0"/>
          <a:ext cx="0" cy="0"/>
          <a:chOff x="0" y="0"/>
          <a:chExt cx="0" cy="0"/>
        </a:xfrm>
      </p:grpSpPr>
      <p:pic>
        <p:nvPicPr>
          <p:cNvPr id="341" name="Google Shape;341;p29">
            <a:extLst>
              <a:ext uri="{FF2B5EF4-FFF2-40B4-BE49-F238E27FC236}">
                <a16:creationId xmlns:a16="http://schemas.microsoft.com/office/drawing/2014/main" id="{A509E4DB-965F-9F2E-E8E6-F484D255DD6A}"/>
              </a:ext>
            </a:extLst>
          </p:cNvPr>
          <p:cNvPicPr preferRelativeResize="0">
            <a:picLocks noGrp="1"/>
          </p:cNvPicPr>
          <p:nvPr>
            <p:ph type="pic" idx="3"/>
          </p:nvPr>
        </p:nvPicPr>
        <p:blipFill rotWithShape="1">
          <a:blip r:embed="rId3"/>
          <a:srcRect l="131" r="-342"/>
          <a:stretch/>
        </p:blipFill>
        <p:spPr>
          <a:xfrm>
            <a:off x="1451157" y="480176"/>
            <a:ext cx="6105201" cy="2757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42" name="Google Shape;342;p29">
            <a:extLst>
              <a:ext uri="{FF2B5EF4-FFF2-40B4-BE49-F238E27FC236}">
                <a16:creationId xmlns:a16="http://schemas.microsoft.com/office/drawing/2014/main" id="{7BB242E3-1E7F-9A04-2AB8-ED97B310CC94}"/>
              </a:ext>
            </a:extLst>
          </p:cNvPr>
          <p:cNvGrpSpPr/>
          <p:nvPr/>
        </p:nvGrpSpPr>
        <p:grpSpPr>
          <a:xfrm>
            <a:off x="2831700" y="0"/>
            <a:ext cx="3481037" cy="792026"/>
            <a:chOff x="-131" y="100"/>
            <a:chExt cx="9143781" cy="534900"/>
          </a:xfrm>
        </p:grpSpPr>
        <p:sp>
          <p:nvSpPr>
            <p:cNvPr id="343" name="Google Shape;343;p29">
              <a:extLst>
                <a:ext uri="{FF2B5EF4-FFF2-40B4-BE49-F238E27FC236}">
                  <a16:creationId xmlns:a16="http://schemas.microsoft.com/office/drawing/2014/main" id="{0983B6C6-917E-16B0-10DA-D05C18AAEEA6}"/>
                </a:ext>
              </a:extLst>
            </p:cNvPr>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9">
              <a:extLst>
                <a:ext uri="{FF2B5EF4-FFF2-40B4-BE49-F238E27FC236}">
                  <a16:creationId xmlns:a16="http://schemas.microsoft.com/office/drawing/2014/main" id="{B4076AF0-B520-91E8-3A00-23A7867202A1}"/>
                </a:ext>
              </a:extLst>
            </p:cNvPr>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a:extLst>
                <a:ext uri="{FF2B5EF4-FFF2-40B4-BE49-F238E27FC236}">
                  <a16:creationId xmlns:a16="http://schemas.microsoft.com/office/drawing/2014/main" id="{1B802BD0-8FCA-910E-35D1-6DC68BFD12BE}"/>
                </a:ext>
              </a:extLst>
            </p:cNvPr>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9">
            <a:extLst>
              <a:ext uri="{FF2B5EF4-FFF2-40B4-BE49-F238E27FC236}">
                <a16:creationId xmlns:a16="http://schemas.microsoft.com/office/drawing/2014/main" id="{69CD4E3C-8E93-7A17-F54A-EA27F8AC57D3}"/>
              </a:ext>
            </a:extLst>
          </p:cNvPr>
          <p:cNvSpPr txBox="1">
            <a:spLocks noGrp="1"/>
          </p:cNvSpPr>
          <p:nvPr>
            <p:ph type="title"/>
          </p:nvPr>
        </p:nvSpPr>
        <p:spPr>
          <a:xfrm>
            <a:off x="3367924" y="3549241"/>
            <a:ext cx="4955994"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Problem Statement</a:t>
            </a:r>
            <a:endParaRPr lang="en-US" sz="5400" dirty="0"/>
          </a:p>
        </p:txBody>
      </p:sp>
      <p:sp>
        <p:nvSpPr>
          <p:cNvPr id="347" name="Google Shape;347;p29">
            <a:extLst>
              <a:ext uri="{FF2B5EF4-FFF2-40B4-BE49-F238E27FC236}">
                <a16:creationId xmlns:a16="http://schemas.microsoft.com/office/drawing/2014/main" id="{7B7BAB48-0169-1F80-8497-02A674F47BDE}"/>
              </a:ext>
            </a:extLst>
          </p:cNvPr>
          <p:cNvSpPr txBox="1">
            <a:spLocks noGrp="1"/>
          </p:cNvSpPr>
          <p:nvPr>
            <p:ph type="title" idx="2"/>
          </p:nvPr>
        </p:nvSpPr>
        <p:spPr>
          <a:xfrm>
            <a:off x="1965594" y="3549241"/>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2" name="Google Shape;644;p45">
            <a:extLst>
              <a:ext uri="{FF2B5EF4-FFF2-40B4-BE49-F238E27FC236}">
                <a16:creationId xmlns:a16="http://schemas.microsoft.com/office/drawing/2014/main" id="{11E18EAB-0F3B-BF0A-F0F1-6783E12B7AB5}"/>
              </a:ext>
            </a:extLst>
          </p:cNvPr>
          <p:cNvPicPr preferRelativeResize="0"/>
          <p:nvPr/>
        </p:nvPicPr>
        <p:blipFill rotWithShape="1">
          <a:blip r:embed="rId4">
            <a:alphaModFix/>
          </a:blip>
          <a:srcRect r="10346"/>
          <a:stretch/>
        </p:blipFill>
        <p:spPr>
          <a:xfrm rot="21116807">
            <a:off x="1538850" y="-152159"/>
            <a:ext cx="1704324" cy="1900933"/>
          </a:xfrm>
          <a:prstGeom prst="rect">
            <a:avLst/>
          </a:prstGeom>
          <a:noFill/>
          <a:ln>
            <a:noFill/>
          </a:ln>
        </p:spPr>
      </p:pic>
    </p:spTree>
    <p:extLst>
      <p:ext uri="{BB962C8B-B14F-4D97-AF65-F5344CB8AC3E}">
        <p14:creationId xmlns:p14="http://schemas.microsoft.com/office/powerpoint/2010/main" val="21765872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CBE7D72B-7CC3-F8A9-12E8-1FE258B8BE27}"/>
            </a:ext>
          </a:extLst>
        </p:cNvPr>
        <p:cNvGrpSpPr/>
        <p:nvPr/>
      </p:nvGrpSpPr>
      <p:grpSpPr>
        <a:xfrm>
          <a:off x="0" y="0"/>
          <a:ext cx="0" cy="0"/>
          <a:chOff x="0" y="0"/>
          <a:chExt cx="0" cy="0"/>
        </a:xfrm>
      </p:grpSpPr>
      <p:sp>
        <p:nvSpPr>
          <p:cNvPr id="329" name="Google Shape;329;p28">
            <a:extLst>
              <a:ext uri="{FF2B5EF4-FFF2-40B4-BE49-F238E27FC236}">
                <a16:creationId xmlns:a16="http://schemas.microsoft.com/office/drawing/2014/main" id="{40D0C634-D58A-450D-47D1-186FBF9B77CC}"/>
              </a:ext>
            </a:extLst>
          </p:cNvPr>
          <p:cNvSpPr txBox="1">
            <a:spLocks noGrp="1"/>
          </p:cNvSpPr>
          <p:nvPr>
            <p:ph type="title" idx="6"/>
          </p:nvPr>
        </p:nvSpPr>
        <p:spPr>
          <a:xfrm>
            <a:off x="9808708" y="3871066"/>
            <a:ext cx="7347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33" name="Google Shape;333;p28">
            <a:extLst>
              <a:ext uri="{FF2B5EF4-FFF2-40B4-BE49-F238E27FC236}">
                <a16:creationId xmlns:a16="http://schemas.microsoft.com/office/drawing/2014/main" id="{2E4E45CE-325F-B73C-24AC-C1AC0CE122AC}"/>
              </a:ext>
            </a:extLst>
          </p:cNvPr>
          <p:cNvSpPr txBox="1">
            <a:spLocks noGrp="1"/>
          </p:cNvSpPr>
          <p:nvPr>
            <p:ph type="subTitle" idx="9"/>
          </p:nvPr>
        </p:nvSpPr>
        <p:spPr>
          <a:xfrm>
            <a:off x="-2709878" y="3871066"/>
            <a:ext cx="2423100" cy="63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2000" dirty="0"/>
              <a:t>Related Work</a:t>
            </a:r>
          </a:p>
        </p:txBody>
      </p:sp>
      <p:sp>
        <p:nvSpPr>
          <p:cNvPr id="24" name="Google Shape;372;p31">
            <a:extLst>
              <a:ext uri="{FF2B5EF4-FFF2-40B4-BE49-F238E27FC236}">
                <a16:creationId xmlns:a16="http://schemas.microsoft.com/office/drawing/2014/main" id="{A9895FEC-1C78-F08A-4672-F1D853647BC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solidFill>
                  <a:srgbClr val="434343"/>
                </a:solidFill>
              </a:rPr>
              <a:t>Problem Statement</a:t>
            </a:r>
            <a:endParaRPr dirty="0">
              <a:solidFill>
                <a:srgbClr val="434343"/>
              </a:solidFill>
            </a:endParaRPr>
          </a:p>
        </p:txBody>
      </p:sp>
      <p:sp>
        <p:nvSpPr>
          <p:cNvPr id="25" name="Google Shape;5651;p60">
            <a:extLst>
              <a:ext uri="{FF2B5EF4-FFF2-40B4-BE49-F238E27FC236}">
                <a16:creationId xmlns:a16="http://schemas.microsoft.com/office/drawing/2014/main" id="{6115ADD4-AB2F-6083-3FFD-09C0EE362731}"/>
              </a:ext>
            </a:extLst>
          </p:cNvPr>
          <p:cNvSpPr/>
          <p:nvPr/>
        </p:nvSpPr>
        <p:spPr>
          <a:xfrm>
            <a:off x="510406" y="1388179"/>
            <a:ext cx="209594" cy="205353"/>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TextBox 25">
            <a:extLst>
              <a:ext uri="{FF2B5EF4-FFF2-40B4-BE49-F238E27FC236}">
                <a16:creationId xmlns:a16="http://schemas.microsoft.com/office/drawing/2014/main" id="{2E3D5855-1988-9A0C-14F6-F847A85C98A3}"/>
              </a:ext>
            </a:extLst>
          </p:cNvPr>
          <p:cNvSpPr txBox="1"/>
          <p:nvPr/>
        </p:nvSpPr>
        <p:spPr>
          <a:xfrm>
            <a:off x="720000" y="1285309"/>
            <a:ext cx="7025797" cy="2707088"/>
          </a:xfrm>
          <a:prstGeom prst="rect">
            <a:avLst/>
          </a:prstGeom>
          <a:noFill/>
        </p:spPr>
        <p:txBody>
          <a:bodyPr wrap="square">
            <a:spAutoFit/>
          </a:bodyPr>
          <a:lstStyle/>
          <a:p>
            <a:pPr algn="just">
              <a:lnSpc>
                <a:spcPct val="125000"/>
              </a:lnSpc>
            </a:pPr>
            <a:r>
              <a:rPr lang="en-US" dirty="0">
                <a:latin typeface="Inter" panose="020B0604020202020204" charset="0"/>
                <a:ea typeface="Inter" panose="020B0604020202020204" charset="0"/>
              </a:rPr>
              <a:t>While artificial intelligence has made significant progress in medical imaging, most dental AI models focus on narrow tasks—such as detecting cavities or identifying teeth—without offering a complete diagnostic solution. These isolated approaches fail to meet the real-world demands of dentists who need fast, integrated assessments.</a:t>
            </a:r>
          </a:p>
          <a:p>
            <a:pPr algn="just"/>
            <a:endParaRPr lang="en-US" dirty="0">
              <a:latin typeface="Inter" panose="020B0604020202020204" charset="0"/>
              <a:ea typeface="Inter" panose="020B0604020202020204" charset="0"/>
            </a:endParaRPr>
          </a:p>
          <a:p>
            <a:pPr algn="just">
              <a:lnSpc>
                <a:spcPct val="125000"/>
              </a:lnSpc>
            </a:pPr>
            <a:r>
              <a:rPr lang="en-US" dirty="0">
                <a:latin typeface="Inter" panose="020B0604020202020204" charset="0"/>
                <a:ea typeface="Inter" panose="020B0604020202020204" charset="0"/>
              </a:rPr>
              <a:t>Furthermore, the development of robust AI systems is often limited by the need for fully annotated datasets, which are costly and time-consuming to produce. </a:t>
            </a:r>
            <a:r>
              <a:rPr lang="en-US" b="1" dirty="0" err="1">
                <a:solidFill>
                  <a:schemeClr val="tx2">
                    <a:lumMod val="75000"/>
                  </a:schemeClr>
                </a:solidFill>
                <a:latin typeface="Inter" panose="020B0604020202020204" charset="0"/>
                <a:ea typeface="Inter" panose="020B0604020202020204" charset="0"/>
              </a:rPr>
              <a:t>Dentelligence</a:t>
            </a:r>
            <a:r>
              <a:rPr lang="en-US" dirty="0">
                <a:latin typeface="Inter" panose="020B0604020202020204" charset="0"/>
                <a:ea typeface="Inter" panose="020B0604020202020204" charset="0"/>
              </a:rPr>
              <a:t> addresses this gap by offering a unified system that detects abnormal teeth, assigns FDI-based IDs, and classifies diseases.</a:t>
            </a:r>
          </a:p>
        </p:txBody>
      </p:sp>
      <p:sp>
        <p:nvSpPr>
          <p:cNvPr id="27" name="Google Shape;5651;p60">
            <a:extLst>
              <a:ext uri="{FF2B5EF4-FFF2-40B4-BE49-F238E27FC236}">
                <a16:creationId xmlns:a16="http://schemas.microsoft.com/office/drawing/2014/main" id="{1567F12C-564D-FF45-0E00-92EF2DFA3F0F}"/>
              </a:ext>
            </a:extLst>
          </p:cNvPr>
          <p:cNvSpPr/>
          <p:nvPr/>
        </p:nvSpPr>
        <p:spPr>
          <a:xfrm>
            <a:off x="510406" y="2931229"/>
            <a:ext cx="209594" cy="205353"/>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60412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0">
          <a:extLst>
            <a:ext uri="{FF2B5EF4-FFF2-40B4-BE49-F238E27FC236}">
              <a16:creationId xmlns:a16="http://schemas.microsoft.com/office/drawing/2014/main" id="{409C705F-2C7E-4D1D-7877-4ACB2CF9775C}"/>
            </a:ext>
          </a:extLst>
        </p:cNvPr>
        <p:cNvGrpSpPr/>
        <p:nvPr/>
      </p:nvGrpSpPr>
      <p:grpSpPr>
        <a:xfrm>
          <a:off x="0" y="0"/>
          <a:ext cx="0" cy="0"/>
          <a:chOff x="0" y="0"/>
          <a:chExt cx="0" cy="0"/>
        </a:xfrm>
      </p:grpSpPr>
      <p:pic>
        <p:nvPicPr>
          <p:cNvPr id="341" name="Google Shape;341;p29">
            <a:extLst>
              <a:ext uri="{FF2B5EF4-FFF2-40B4-BE49-F238E27FC236}">
                <a16:creationId xmlns:a16="http://schemas.microsoft.com/office/drawing/2014/main" id="{2F486E67-3894-5CB8-E0C6-D99FAEA9E6D3}"/>
              </a:ext>
            </a:extLst>
          </p:cNvPr>
          <p:cNvPicPr preferRelativeResize="0">
            <a:picLocks noGrp="1"/>
          </p:cNvPicPr>
          <p:nvPr>
            <p:ph type="pic" idx="3"/>
          </p:nvPr>
        </p:nvPicPr>
        <p:blipFill rotWithShape="1">
          <a:blip r:embed="rId3"/>
          <a:srcRect l="131" r="-342"/>
          <a:stretch/>
        </p:blipFill>
        <p:spPr>
          <a:xfrm>
            <a:off x="1451157" y="480176"/>
            <a:ext cx="6105201" cy="2757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342" name="Google Shape;342;p29">
            <a:extLst>
              <a:ext uri="{FF2B5EF4-FFF2-40B4-BE49-F238E27FC236}">
                <a16:creationId xmlns:a16="http://schemas.microsoft.com/office/drawing/2014/main" id="{135019ED-8C05-ABEB-96FF-FA30B5A994DA}"/>
              </a:ext>
            </a:extLst>
          </p:cNvPr>
          <p:cNvGrpSpPr/>
          <p:nvPr/>
        </p:nvGrpSpPr>
        <p:grpSpPr>
          <a:xfrm>
            <a:off x="2831700" y="0"/>
            <a:ext cx="3481037" cy="792026"/>
            <a:chOff x="-131" y="100"/>
            <a:chExt cx="9143781" cy="534900"/>
          </a:xfrm>
        </p:grpSpPr>
        <p:sp>
          <p:nvSpPr>
            <p:cNvPr id="343" name="Google Shape;343;p29">
              <a:extLst>
                <a:ext uri="{FF2B5EF4-FFF2-40B4-BE49-F238E27FC236}">
                  <a16:creationId xmlns:a16="http://schemas.microsoft.com/office/drawing/2014/main" id="{07B55353-8C68-60B3-8FF4-BCC064CEDB10}"/>
                </a:ext>
              </a:extLst>
            </p:cNvPr>
            <p:cNvSpPr/>
            <p:nvPr/>
          </p:nvSpPr>
          <p:spPr>
            <a:xfrm rot="10800000">
              <a:off x="-131" y="100"/>
              <a:ext cx="9143700" cy="53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9">
              <a:extLst>
                <a:ext uri="{FF2B5EF4-FFF2-40B4-BE49-F238E27FC236}">
                  <a16:creationId xmlns:a16="http://schemas.microsoft.com/office/drawing/2014/main" id="{637183E3-4578-24D4-9268-719F727F0997}"/>
                </a:ext>
              </a:extLst>
            </p:cNvPr>
            <p:cNvSpPr/>
            <p:nvPr/>
          </p:nvSpPr>
          <p:spPr>
            <a:xfrm>
              <a:off x="4535651" y="100"/>
              <a:ext cx="4608000" cy="53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a:extLst>
                <a:ext uri="{FF2B5EF4-FFF2-40B4-BE49-F238E27FC236}">
                  <a16:creationId xmlns:a16="http://schemas.microsoft.com/office/drawing/2014/main" id="{43A47D34-FE93-2793-6338-E66FE1D636FB}"/>
                </a:ext>
              </a:extLst>
            </p:cNvPr>
            <p:cNvSpPr/>
            <p:nvPr/>
          </p:nvSpPr>
          <p:spPr>
            <a:xfrm flipH="1">
              <a:off x="4244182" y="100"/>
              <a:ext cx="295500" cy="534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9">
            <a:extLst>
              <a:ext uri="{FF2B5EF4-FFF2-40B4-BE49-F238E27FC236}">
                <a16:creationId xmlns:a16="http://schemas.microsoft.com/office/drawing/2014/main" id="{36355D25-A294-FFB0-3928-8C90ADDA15D9}"/>
              </a:ext>
            </a:extLst>
          </p:cNvPr>
          <p:cNvSpPr txBox="1">
            <a:spLocks noGrp="1"/>
          </p:cNvSpPr>
          <p:nvPr>
            <p:ph type="title"/>
          </p:nvPr>
        </p:nvSpPr>
        <p:spPr>
          <a:xfrm>
            <a:off x="3367924" y="3560382"/>
            <a:ext cx="3647806" cy="10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dirty="0"/>
              <a:t>Related Work</a:t>
            </a:r>
          </a:p>
        </p:txBody>
      </p:sp>
      <p:sp>
        <p:nvSpPr>
          <p:cNvPr id="347" name="Google Shape;347;p29">
            <a:extLst>
              <a:ext uri="{FF2B5EF4-FFF2-40B4-BE49-F238E27FC236}">
                <a16:creationId xmlns:a16="http://schemas.microsoft.com/office/drawing/2014/main" id="{5AB4AFD9-FF60-A07B-405A-AE37CCC5089A}"/>
              </a:ext>
            </a:extLst>
          </p:cNvPr>
          <p:cNvSpPr txBox="1">
            <a:spLocks noGrp="1"/>
          </p:cNvSpPr>
          <p:nvPr>
            <p:ph type="title" idx="2"/>
          </p:nvPr>
        </p:nvSpPr>
        <p:spPr>
          <a:xfrm>
            <a:off x="1965594" y="3549241"/>
            <a:ext cx="1117500" cy="105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pic>
        <p:nvPicPr>
          <p:cNvPr id="2" name="Google Shape;644;p45">
            <a:extLst>
              <a:ext uri="{FF2B5EF4-FFF2-40B4-BE49-F238E27FC236}">
                <a16:creationId xmlns:a16="http://schemas.microsoft.com/office/drawing/2014/main" id="{5D34F3E9-7961-E733-E5A8-E0A6AC93DA7F}"/>
              </a:ext>
            </a:extLst>
          </p:cNvPr>
          <p:cNvPicPr preferRelativeResize="0"/>
          <p:nvPr/>
        </p:nvPicPr>
        <p:blipFill rotWithShape="1">
          <a:blip r:embed="rId4">
            <a:alphaModFix/>
          </a:blip>
          <a:srcRect r="10346"/>
          <a:stretch/>
        </p:blipFill>
        <p:spPr>
          <a:xfrm rot="21116807">
            <a:off x="1538850" y="-152159"/>
            <a:ext cx="1704324" cy="1900933"/>
          </a:xfrm>
          <a:prstGeom prst="rect">
            <a:avLst/>
          </a:prstGeom>
          <a:noFill/>
          <a:ln>
            <a:noFill/>
          </a:ln>
        </p:spPr>
      </p:pic>
    </p:spTree>
    <p:extLst>
      <p:ext uri="{BB962C8B-B14F-4D97-AF65-F5344CB8AC3E}">
        <p14:creationId xmlns:p14="http://schemas.microsoft.com/office/powerpoint/2010/main" val="3031602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14A6F8AC-325F-4E3D-1664-37C53E0920AF}"/>
            </a:ext>
          </a:extLst>
        </p:cNvPr>
        <p:cNvGrpSpPr/>
        <p:nvPr/>
      </p:nvGrpSpPr>
      <p:grpSpPr>
        <a:xfrm>
          <a:off x="0" y="0"/>
          <a:ext cx="0" cy="0"/>
          <a:chOff x="0" y="0"/>
          <a:chExt cx="0" cy="0"/>
        </a:xfrm>
      </p:grpSpPr>
      <p:sp>
        <p:nvSpPr>
          <p:cNvPr id="24" name="Google Shape;372;p31">
            <a:extLst>
              <a:ext uri="{FF2B5EF4-FFF2-40B4-BE49-F238E27FC236}">
                <a16:creationId xmlns:a16="http://schemas.microsoft.com/office/drawing/2014/main" id="{DF119E8E-1EA9-F3B8-730B-73B3263E45B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Related Work</a:t>
            </a:r>
            <a:endParaRPr dirty="0">
              <a:solidFill>
                <a:schemeClr val="tx1"/>
              </a:solidFill>
            </a:endParaRPr>
          </a:p>
        </p:txBody>
      </p:sp>
      <p:sp>
        <p:nvSpPr>
          <p:cNvPr id="7" name="TextBox 6">
            <a:extLst>
              <a:ext uri="{FF2B5EF4-FFF2-40B4-BE49-F238E27FC236}">
                <a16:creationId xmlns:a16="http://schemas.microsoft.com/office/drawing/2014/main" id="{DCDA401F-8079-AD04-16F7-CBBA595CF113}"/>
              </a:ext>
            </a:extLst>
          </p:cNvPr>
          <p:cNvSpPr txBox="1"/>
          <p:nvPr/>
        </p:nvSpPr>
        <p:spPr>
          <a:xfrm>
            <a:off x="720000" y="1663809"/>
            <a:ext cx="7704000" cy="2222340"/>
          </a:xfrm>
          <a:prstGeom prst="rect">
            <a:avLst/>
          </a:prstGeom>
          <a:noFill/>
        </p:spPr>
        <p:txBody>
          <a:bodyPr wrap="square">
            <a:spAutoFit/>
          </a:bodyPr>
          <a:lstStyle/>
          <a:p>
            <a:pPr algn="just">
              <a:lnSpc>
                <a:spcPct val="125000"/>
              </a:lnSpc>
            </a:pPr>
            <a:r>
              <a:rPr lang="en-US" dirty="0">
                <a:latin typeface="Inter" panose="020B0604020202020204" charset="0"/>
                <a:ea typeface="Inter" panose="020B0604020202020204" charset="0"/>
              </a:rPr>
              <a:t>Early research in dental AI primarily focused on individual tasks. For instance, </a:t>
            </a:r>
            <a:r>
              <a:rPr lang="en-US" dirty="0" err="1">
                <a:latin typeface="Inter" panose="020B0604020202020204" charset="0"/>
                <a:ea typeface="Inter" panose="020B0604020202020204" charset="0"/>
              </a:rPr>
              <a:t>Tuzoff</a:t>
            </a:r>
            <a:r>
              <a:rPr lang="en-US" dirty="0">
                <a:latin typeface="Inter" panose="020B0604020202020204" charset="0"/>
                <a:ea typeface="Inter" panose="020B0604020202020204" charset="0"/>
              </a:rPr>
              <a:t> et al. (2019) developed a CNN-based system using Faster R-CNN for tooth detection and VGG-16 for tooth numbering. Their model achieved expert-level accuracy, but it was limited to detection and labeling only. Similarly, </a:t>
            </a:r>
            <a:r>
              <a:rPr lang="en-US" dirty="0" err="1">
                <a:latin typeface="Inter" panose="020B0604020202020204" charset="0"/>
                <a:ea typeface="Inter" panose="020B0604020202020204" charset="0"/>
              </a:rPr>
              <a:t>Ronneberger</a:t>
            </a:r>
            <a:r>
              <a:rPr lang="en-US" dirty="0">
                <a:latin typeface="Inter" panose="020B0604020202020204" charset="0"/>
                <a:ea typeface="Inter" panose="020B0604020202020204" charset="0"/>
              </a:rPr>
              <a:t> et al. (2015) introduced the U-Net architecture, which became a standard for medical image segmentation due to its precise boundary localization—making it ideal for tooth-level segmentation tasks. Helli and </a:t>
            </a:r>
            <a:r>
              <a:rPr lang="en-US" dirty="0" err="1">
                <a:latin typeface="Inter" panose="020B0604020202020204" charset="0"/>
                <a:ea typeface="Inter" panose="020B0604020202020204" charset="0"/>
              </a:rPr>
              <a:t>Hamamci</a:t>
            </a:r>
            <a:r>
              <a:rPr lang="en-US" dirty="0">
                <a:latin typeface="Inter" panose="020B0604020202020204" charset="0"/>
                <a:ea typeface="Inter" panose="020B0604020202020204" charset="0"/>
              </a:rPr>
              <a:t> (2022) further enhanced segmentation using U-Net with morphological post-processing, improving accuracy on small datasets.</a:t>
            </a:r>
          </a:p>
        </p:txBody>
      </p:sp>
      <p:sp>
        <p:nvSpPr>
          <p:cNvPr id="2" name="Google Shape;5651;p60">
            <a:extLst>
              <a:ext uri="{FF2B5EF4-FFF2-40B4-BE49-F238E27FC236}">
                <a16:creationId xmlns:a16="http://schemas.microsoft.com/office/drawing/2014/main" id="{CA311BBD-DB9C-F902-255D-FD81E17BBB38}"/>
              </a:ext>
            </a:extLst>
          </p:cNvPr>
          <p:cNvSpPr/>
          <p:nvPr/>
        </p:nvSpPr>
        <p:spPr>
          <a:xfrm>
            <a:off x="510406" y="1755214"/>
            <a:ext cx="209594" cy="205353"/>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857396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ral Cavity Diseases: Periodontitis by Slidesgo">
  <a:themeElements>
    <a:clrScheme name="Simple Light">
      <a:dk1>
        <a:srgbClr val="434343"/>
      </a:dk1>
      <a:lt1>
        <a:srgbClr val="EEEEEE"/>
      </a:lt1>
      <a:dk2>
        <a:srgbClr val="2DA6B0"/>
      </a:dk2>
      <a:lt2>
        <a:srgbClr val="29969F"/>
      </a:lt2>
      <a:accent1>
        <a:srgbClr val="FFFFFF"/>
      </a:accent1>
      <a:accent2>
        <a:srgbClr val="DDDDDD"/>
      </a:accent2>
      <a:accent3>
        <a:srgbClr val="FFFFFF"/>
      </a:accent3>
      <a:accent4>
        <a:srgbClr val="FFFFFF"/>
      </a:accent4>
      <a:accent5>
        <a:srgbClr val="FFFFFF"/>
      </a:accent5>
      <a:accent6>
        <a:srgbClr val="FFFFFF"/>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EEEEEE"/>
        </a:solidFill>
        <a:ln>
          <a:noFill/>
        </a:ln>
      </a:spPr>
      <a:bodyPr rtlCol="0" anchor="ctr"/>
      <a:lstStyle>
        <a:defPPr algn="ctr">
          <a:defRPr dirty="0"/>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775</TotalTime>
  <Words>2214</Words>
  <Application>Microsoft Office PowerPoint</Application>
  <PresentationFormat>On-screen Show (16:9)</PresentationFormat>
  <Paragraphs>231</Paragraphs>
  <Slides>40</Slides>
  <Notes>39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Bebas Neue</vt:lpstr>
      <vt:lpstr>Epilogue</vt:lpstr>
      <vt:lpstr>Wingdings</vt:lpstr>
      <vt:lpstr>Inter</vt:lpstr>
      <vt:lpstr>Oral Cavity Diseases: Periodontitis by Slidesgo</vt:lpstr>
      <vt:lpstr>Dentelligence System</vt:lpstr>
      <vt:lpstr>Table of contents</vt:lpstr>
      <vt:lpstr>Introduction</vt:lpstr>
      <vt:lpstr>Introduction</vt:lpstr>
      <vt:lpstr>02</vt:lpstr>
      <vt:lpstr>Problem Statement</vt:lpstr>
      <vt:lpstr>03</vt:lpstr>
      <vt:lpstr>Related Work</vt:lpstr>
      <vt:lpstr>Related Work</vt:lpstr>
      <vt:lpstr>04</vt:lpstr>
      <vt:lpstr>DataSet</vt:lpstr>
      <vt:lpstr>05</vt:lpstr>
      <vt:lpstr>System Design</vt:lpstr>
      <vt:lpstr>System Design</vt:lpstr>
      <vt:lpstr>System Design</vt:lpstr>
      <vt:lpstr>System Design</vt:lpstr>
      <vt:lpstr>System Design</vt:lpstr>
      <vt:lpstr>System Design</vt:lpstr>
      <vt:lpstr>System Design</vt:lpstr>
      <vt:lpstr>System Design</vt:lpstr>
      <vt:lpstr>System Design</vt:lpstr>
      <vt:lpstr>System Design</vt:lpstr>
      <vt:lpstr>System Design</vt:lpstr>
      <vt:lpstr>System Design</vt:lpstr>
      <vt:lpstr>Results</vt:lpstr>
      <vt:lpstr>Results</vt:lpstr>
      <vt:lpstr>Results</vt:lpstr>
      <vt:lpstr>Results</vt:lpstr>
      <vt:lpstr>Results</vt:lpstr>
      <vt:lpstr>Results</vt:lpstr>
      <vt:lpstr>Results</vt:lpstr>
      <vt:lpstr>Results</vt:lpstr>
      <vt:lpstr>Results</vt:lpstr>
      <vt:lpstr>Results</vt:lpstr>
      <vt:lpstr>Results</vt:lpstr>
      <vt:lpstr>Results</vt:lpstr>
      <vt:lpstr>Results</vt:lpstr>
      <vt:lpstr>future work</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Mohammad Ismail</cp:lastModifiedBy>
  <cp:revision>45</cp:revision>
  <dcterms:modified xsi:type="dcterms:W3CDTF">2025-08-28T13:56:16Z</dcterms:modified>
</cp:coreProperties>
</file>